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471" r:id="rId3"/>
    <p:sldId id="480" r:id="rId4"/>
    <p:sldId id="257" r:id="rId5"/>
    <p:sldId id="258" r:id="rId6"/>
    <p:sldId id="269" r:id="rId7"/>
    <p:sldId id="268" r:id="rId8"/>
    <p:sldId id="442" r:id="rId9"/>
    <p:sldId id="267" r:id="rId10"/>
    <p:sldId id="259" r:id="rId11"/>
    <p:sldId id="260" r:id="rId12"/>
    <p:sldId id="261" r:id="rId13"/>
    <p:sldId id="474" r:id="rId14"/>
    <p:sldId id="447" r:id="rId15"/>
    <p:sldId id="454" r:id="rId16"/>
    <p:sldId id="453" r:id="rId17"/>
    <p:sldId id="477" r:id="rId18"/>
    <p:sldId id="456" r:id="rId19"/>
    <p:sldId id="262" r:id="rId20"/>
    <p:sldId id="478" r:id="rId21"/>
    <p:sldId id="263" r:id="rId22"/>
    <p:sldId id="464" r:id="rId23"/>
    <p:sldId id="460" r:id="rId24"/>
    <p:sldId id="479" r:id="rId25"/>
    <p:sldId id="264" r:id="rId26"/>
    <p:sldId id="271" r:id="rId27"/>
    <p:sldId id="270" r:id="rId28"/>
    <p:sldId id="265" r:id="rId29"/>
    <p:sldId id="266" r:id="rId30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95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20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Welcome and set the stage. Introduce ECPA and the purpose of this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how macro factors like inflation, tech disruption, and regulation are driving supply chain shifts.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Clarify CP/CM and the expanding role of external production models in global manufacturing.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98F6F-66CF-8260-F86B-2DF349BF7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84777F-DD43-A2C3-114B-F221DE038C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5F8CF-0891-57A3-19D2-B83C863C2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Welcome and set the stage. Introduce ECPA and the purpose of this session.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55AA4-1863-045E-DAF0-597522118A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65061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FC101-6D15-6BA0-9F2A-B7C185154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19EFAC-E4FE-6D86-44D5-6DFC138E3E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4B8C7E-B6E9-4C96-ABAD-40226287B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how macro factors like inflation, tech disruption, and regulation are driving supply chain shifts.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9B427-6006-D806-AA5C-1F70005D72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01538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Discuss rising costs, labor shortages, and the regulatory landscape reshaping operational models.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Add how geopolitics, sourcing instability, and post-pandemic realignment drive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Address packaging sustainability misconceptions and explain 2024 policy incentives.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Show how GenNext is reshaping demand: instant, digital-first, personalized.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Talk about why brand owners need agile, certified partners like co-packers.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Support with growth forecasts and emphasize the importance of flexibility and local capacity.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11606-50FC-AA0C-970B-D93C950E8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0D4A5B-1A4C-8105-F810-82F0B484A2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F81A8B-FFCF-143A-F242-09E039E10E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Support with growth forecasts and emphasize the importance of flexibility and local capacity.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6E485-7DC7-F053-1444-4648206D7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25800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1D948-873A-D906-C05D-74051FB12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C004A-EAE0-D5AD-C530-7149B0CFA3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ABC2C6-A32C-8F31-A4AD-A92D8AFB1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Support with growth forecasts and emphasize the importance of flexibility and local capacity.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5C9B7-224A-4C8E-332B-2114693141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40762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Wrap up: dynamic supply chains require new collaboration and adaptive models.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Open for questions, recap key themes, and invite discussion.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9C9C68-DFE1-4419-846E-95B6D66D0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9C846C3-A712-4692-90BE-E7112B430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2077858-04E5-4157-83FF-90435FAA9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EABC48F-BBD2-4D27-9C87-854D0BC5C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6FCEB1-2420-42FB-A4D2-9A2AF2556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76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6C595D-BFB1-4318-9853-5F024948A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9E6DA4-AACC-4727-B7DD-44315F3B3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3AD5DA-F488-4FE0-98EE-819467487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1E21C76-84D0-498C-9537-C5D69A5C5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52F921-0011-4F4D-ABF3-11C9698AB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41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4320A-C008-4071-BF3E-0BC86E13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4CC64DC-09E2-496A-A618-DCADAEC3B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A3F79E4-03D1-4CEC-B806-84CDD0D60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80578A-C649-443E-A3CC-FA54D493C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D0D3CC7-B255-4A5B-9FDE-AB8562604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80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58CF85-0052-486D-A163-ADDFD18D2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621C12-E6CF-4259-8F10-4FD3920DA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15B648F-E61D-44B4-916F-7DDF01A57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FD36CBA-6A95-4880-BE5D-EC320AE89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FB81DDD-F6BE-46EF-B0F5-43E548B65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AA8D267-DAAD-4550-9699-9CD5047A4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65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6404F4-B3F4-4D46-84CA-BDB5406FA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92856B-2B99-4DEF-92E5-B1638EB01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6360330-D16D-4405-B1E0-AC8FA0EFA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5D52637-2CB0-4FF2-AC81-7C1BB5305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4152AB2-DA09-46A4-8286-5A5AE4AC2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5B55C0D-E727-4700-AEB2-272510440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88ED8FE-4981-4F58-9112-E1FCDC4A9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61C38BC-95C4-44AE-9AF6-682A2AD8E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850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6E25C-B326-4C92-8D29-3C863696B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1849012-B980-40F4-9542-1DEE5BF24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6C1D8F4-F941-456E-B0E0-0F4CD54A8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57A1AC8-BE5A-4A80-9A6E-213D2373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45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814C3BD-A1EC-447B-B989-040384A48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65C56D1-E08D-45D2-977A-4C90B3231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58E0308-6D30-4441-8806-3E6F25F2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368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0EFF4-9FBF-47CD-AA85-EE9574998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4C9960-5E4B-44C0-90D1-6197DE362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6AC20F1-0148-4EF9-8CBE-081867928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665256F-A9FB-46F0-8C6F-66454876A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E03429A-9F98-44E6-AB69-1F85C43F9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051ECBF-F3B3-4D53-83C1-4F3A63381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7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91685A-0AB0-4C03-973C-60DF11E54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002CD7F-98C6-4870-8103-6F405A745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5285FE4-B101-4F51-B7F5-8EDB92364D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11BDA66-22D7-4CA1-B38E-DA4FE0A34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AC6A50B-1B9E-4B60-9BF9-13E817345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C7FD4DD-285E-4A61-BBBA-7299968CA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12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035AEE-B1E0-43D6-88C8-90243D375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C9DBA1E-7DA2-4599-B4A8-C816D51B7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DAB0B33-F2D4-41D8-AE5E-D32959B9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C9CF056-B0F8-4B00-B027-1BC3CB11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1AD9A7-62B9-435A-8B64-C43D8B91C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37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15C0ED3-0AE9-473C-8325-5ECEF3681A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18C978A-E99F-4011-9F17-9C174F6D66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8D825E-B3B9-421A-9262-DFD24784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D8F053-651E-4F5F-9B13-7DC8D86D8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C9F07C-6378-4E62-8858-34C71DF25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18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77AA5C2-1522-4FE3-B307-E31469802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9971D66-F9FD-4EB8-BFE1-A8C6422B8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989A68A-AEBE-49F7-BACC-0B5D146A2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F41BB-A6FA-4EFA-8C03-6938733165EA}" type="datetimeFigureOut">
              <a:rPr lang="en-GB" smtClean="0"/>
              <a:t>21/11/2025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86DF67-0E89-485F-9477-59CDD461B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4AB057-882F-4AC3-A1C5-693D06D2C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9CF57-8E56-46D6-8275-CF00512FFF5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58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hyperlink" Target="https://www.linkedin.com/in/tonknipschee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2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3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7.jp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hyperlink" Target="https://www.linkedin.com/in/tonknipsche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05" y="3020899"/>
            <a:ext cx="11002347" cy="1325563"/>
          </a:xfrm>
        </p:spPr>
        <p:txBody>
          <a:bodyPr>
            <a:normAutofit/>
          </a:bodyPr>
          <a:lstStyle/>
          <a:p>
            <a:r>
              <a:rPr dirty="0">
                <a:latin typeface="+mn-lt"/>
              </a:rPr>
              <a:t>Shifting Dynamics in the Global Supply Chains</a:t>
            </a:r>
          </a:p>
        </p:txBody>
      </p:sp>
      <p:pic>
        <p:nvPicPr>
          <p:cNvPr id="20" name="Picture 19" descr="tmpnazouz3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804" y="1133474"/>
            <a:ext cx="6948791" cy="1574653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53CEB99-123E-62D7-F2CE-106382F113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3F4D1-2715-4470-A807-EF5EE6B44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894" y="181460"/>
            <a:ext cx="8371114" cy="132556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Agenda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790E38A-432E-B5FA-8054-056312B233DB}"/>
              </a:ext>
            </a:extLst>
          </p:cNvPr>
          <p:cNvSpPr txBox="1"/>
          <p:nvPr/>
        </p:nvSpPr>
        <p:spPr>
          <a:xfrm>
            <a:off x="3805339" y="1645838"/>
            <a:ext cx="509606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nl-NL" sz="2800" dirty="0" err="1">
                <a:latin typeface="Lato Heavy" panose="020F0502020204030203"/>
              </a:rPr>
              <a:t>Some</a:t>
            </a:r>
            <a:r>
              <a:rPr lang="nl-NL" sz="2800" dirty="0">
                <a:latin typeface="Lato Heavy" panose="020F0502020204030203"/>
              </a:rPr>
              <a:t> </a:t>
            </a:r>
            <a:r>
              <a:rPr lang="nl-NL" sz="2800" dirty="0" err="1">
                <a:latin typeface="Lato Heavy" panose="020F0502020204030203"/>
              </a:rPr>
              <a:t>Introductions</a:t>
            </a:r>
            <a:endParaRPr lang="nl-NL" sz="2800" dirty="0">
              <a:latin typeface="Lato Heavy" panose="020F0502020204030203"/>
            </a:endParaRPr>
          </a:p>
          <a:p>
            <a:pPr marL="514350" indent="-514350">
              <a:buAutoNum type="arabicParenR"/>
            </a:pPr>
            <a:endParaRPr lang="nl-NL" sz="2800" dirty="0">
              <a:latin typeface="Lato Heavy" panose="020F0502020204030203"/>
            </a:endParaRPr>
          </a:p>
          <a:p>
            <a:pPr marL="514350" indent="-514350">
              <a:buAutoNum type="arabicParenR"/>
            </a:pPr>
            <a:r>
              <a:rPr lang="nl-NL" sz="2800" dirty="0" err="1">
                <a:latin typeface="Lato Heavy" panose="020F0502020204030203"/>
              </a:rPr>
              <a:t>Some</a:t>
            </a:r>
            <a:r>
              <a:rPr lang="nl-NL" sz="2800" dirty="0">
                <a:latin typeface="Lato Heavy" panose="020F0502020204030203"/>
              </a:rPr>
              <a:t> </a:t>
            </a:r>
            <a:r>
              <a:rPr lang="nl-NL" sz="2800" dirty="0" err="1">
                <a:latin typeface="Lato Heavy" panose="020F0502020204030203"/>
              </a:rPr>
              <a:t>Challenges</a:t>
            </a:r>
            <a:endParaRPr lang="nl-NL" sz="2800" dirty="0">
              <a:latin typeface="Lato Heavy" panose="020F0502020204030203"/>
            </a:endParaRPr>
          </a:p>
          <a:p>
            <a:pPr marL="514350" indent="-514350">
              <a:buAutoNum type="arabicParenR"/>
            </a:pPr>
            <a:endParaRPr lang="nl-NL" sz="2800" dirty="0">
              <a:latin typeface="Lato Heavy" panose="020F0502020204030203"/>
            </a:endParaRPr>
          </a:p>
          <a:p>
            <a:pPr marL="514350" indent="-514350">
              <a:buAutoNum type="arabicParenR"/>
            </a:pPr>
            <a:r>
              <a:rPr lang="nl-NL" sz="2800" dirty="0" err="1">
                <a:latin typeface="Lato Heavy" panose="020F0502020204030203"/>
              </a:rPr>
              <a:t>Some</a:t>
            </a:r>
            <a:r>
              <a:rPr lang="nl-NL" sz="2800" dirty="0">
                <a:latin typeface="Lato Heavy" panose="020F0502020204030203"/>
              </a:rPr>
              <a:t> </a:t>
            </a:r>
            <a:r>
              <a:rPr lang="nl-NL" sz="2800" dirty="0" err="1">
                <a:latin typeface="Lato Heavy" panose="020F0502020204030203"/>
              </a:rPr>
              <a:t>Perspective</a:t>
            </a:r>
            <a:endParaRPr lang="nl-NL" sz="2800" dirty="0">
              <a:latin typeface="Lato Heavy" panose="020F0502020204030203"/>
            </a:endParaRPr>
          </a:p>
          <a:p>
            <a:pPr marL="514350" indent="-514350">
              <a:buAutoNum type="arabicParenR"/>
            </a:pPr>
            <a:endParaRPr lang="nl-NL" sz="2800" dirty="0">
              <a:latin typeface="Lato Heavy" panose="020F0502020204030203"/>
            </a:endParaRPr>
          </a:p>
          <a:p>
            <a:pPr marL="514350" indent="-514350">
              <a:buAutoNum type="arabicParenR"/>
            </a:pPr>
            <a:r>
              <a:rPr lang="nl-NL" sz="2800" dirty="0" err="1">
                <a:latin typeface="Lato Heavy" panose="020F0502020204030203"/>
              </a:rPr>
              <a:t>Changing</a:t>
            </a:r>
            <a:r>
              <a:rPr lang="nl-NL" sz="2800" dirty="0">
                <a:latin typeface="Lato Heavy" panose="020F0502020204030203"/>
              </a:rPr>
              <a:t> Landscapes</a:t>
            </a:r>
          </a:p>
          <a:p>
            <a:pPr marL="514350" indent="-514350">
              <a:buAutoNum type="arabicParenR"/>
            </a:pPr>
            <a:endParaRPr lang="nl-NL" sz="2800" dirty="0">
              <a:latin typeface="Lato Heavy" panose="020F0502020204030203"/>
            </a:endParaRPr>
          </a:p>
          <a:p>
            <a:pPr marL="514350" indent="-514350">
              <a:buAutoNum type="arabicParenR"/>
            </a:pPr>
            <a:r>
              <a:rPr lang="nl-NL" sz="2800" dirty="0" err="1">
                <a:latin typeface="Lato Heavy" panose="020F0502020204030203"/>
              </a:rPr>
              <a:t>Changing</a:t>
            </a:r>
            <a:r>
              <a:rPr lang="nl-NL" sz="2800" dirty="0">
                <a:latin typeface="Lato Heavy" panose="020F0502020204030203"/>
              </a:rPr>
              <a:t> </a:t>
            </a:r>
            <a:r>
              <a:rPr lang="nl-NL" sz="2800" dirty="0" err="1">
                <a:latin typeface="Lato Heavy" panose="020F0502020204030203"/>
              </a:rPr>
              <a:t>Roles</a:t>
            </a:r>
            <a:endParaRPr lang="nl-NL" sz="2800" dirty="0">
              <a:latin typeface="Lato Heavy" panose="020F0502020204030203"/>
            </a:endParaRPr>
          </a:p>
          <a:p>
            <a:pPr marL="514350" indent="-514350">
              <a:buAutoNum type="arabicParenR"/>
            </a:pPr>
            <a:endParaRPr lang="nl-NL" sz="2800" dirty="0">
              <a:latin typeface="Lato Heavy" panose="020F0502020204030203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120CABB-C7BC-2A09-A5C1-3E33013C21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00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3F4D1-2715-4470-A807-EF5EE6B44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836" y="2549047"/>
            <a:ext cx="6334798" cy="132556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1) Some Introductions</a:t>
            </a:r>
            <a:endParaRPr lang="en-GB" b="1" dirty="0">
              <a:latin typeface="+mn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665D702-6ED3-E5B8-5CBC-03E64028AF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317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3034004" cy="1198300"/>
          </a:xfrm>
        </p:spPr>
        <p:txBody>
          <a:bodyPr>
            <a:normAutofit fontScale="90000"/>
          </a:bodyPr>
          <a:lstStyle/>
          <a:p>
            <a:r>
              <a:rPr lang="nl-NL" dirty="0" err="1"/>
              <a:t>Introductions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22987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3700" dirty="0"/>
              <a:t>Ton Knipscheer – Matchmaker in Packaging</a:t>
            </a:r>
          </a:p>
          <a:p>
            <a:pPr marL="0" indent="0">
              <a:buNone/>
            </a:pPr>
            <a:endParaRPr lang="nl-NL" dirty="0"/>
          </a:p>
          <a:p>
            <a:pPr lvl="2"/>
            <a:r>
              <a:rPr lang="nl-NL" sz="3000" dirty="0" err="1"/>
              <a:t>Experienced</a:t>
            </a:r>
            <a:r>
              <a:rPr lang="nl-NL" sz="3000" dirty="0"/>
              <a:t> Packaging Consultant</a:t>
            </a:r>
          </a:p>
          <a:p>
            <a:pPr lvl="2"/>
            <a:endParaRPr lang="nl-NL" sz="3000" dirty="0"/>
          </a:p>
          <a:p>
            <a:pPr lvl="2"/>
            <a:r>
              <a:rPr lang="nl-NL" sz="3000" dirty="0"/>
              <a:t>Executive Director &amp; Board Member at ECPA</a:t>
            </a:r>
          </a:p>
          <a:p>
            <a:pPr lvl="2"/>
            <a:endParaRPr lang="nl-NL" sz="3000" dirty="0"/>
          </a:p>
          <a:p>
            <a:pPr lvl="2"/>
            <a:r>
              <a:rPr lang="nl-NL" sz="3000" dirty="0" err="1"/>
              <a:t>Juror</a:t>
            </a:r>
            <a:r>
              <a:rPr lang="nl-NL" sz="3000" dirty="0"/>
              <a:t> at NL Packaging Awards</a:t>
            </a:r>
          </a:p>
          <a:p>
            <a:pPr lvl="2"/>
            <a:endParaRPr lang="nl-NL" sz="3000" dirty="0"/>
          </a:p>
          <a:p>
            <a:pPr lvl="2"/>
            <a:r>
              <a:rPr lang="nl-NL" sz="3000" dirty="0"/>
              <a:t>Consultant at ThePackHub</a:t>
            </a:r>
          </a:p>
        </p:txBody>
      </p:sp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9F7000D6-757D-43AB-7510-160E53B5F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6" name="Afbeelding 5">
            <a:hlinkClick r:id="rId4"/>
            <a:extLst>
              <a:ext uri="{FF2B5EF4-FFF2-40B4-BE49-F238E27FC236}">
                <a16:creationId xmlns:a16="http://schemas.microsoft.com/office/drawing/2014/main" id="{8D6224FF-1208-C4F5-AE46-9B7E0B2850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8" t="44736" b="11826"/>
          <a:stretch/>
        </p:blipFill>
        <p:spPr bwMode="auto">
          <a:xfrm>
            <a:off x="9532176" y="2812229"/>
            <a:ext cx="2177224" cy="2159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1CB605B-D81A-78BC-3C53-746F3BF8A0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0538"/>
            <a:ext cx="10515600" cy="1325563"/>
          </a:xfrm>
        </p:spPr>
        <p:txBody>
          <a:bodyPr/>
          <a:lstStyle/>
          <a:p>
            <a:r>
              <a:rPr dirty="0"/>
              <a:t>Contract Packing /</a:t>
            </a:r>
            <a:r>
              <a:rPr lang="nl-NL" dirty="0"/>
              <a:t> Contract</a:t>
            </a:r>
            <a:r>
              <a:rPr dirty="0"/>
              <a:t> Manufacturing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886" y="1516104"/>
            <a:ext cx="10515600" cy="47177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sz="3300" dirty="0"/>
              <a:t>A</a:t>
            </a:r>
            <a:r>
              <a:rPr lang="nl-NL" sz="3300" dirty="0"/>
              <a:t> matter of </a:t>
            </a:r>
            <a:r>
              <a:rPr lang="nl-NL" sz="3300" dirty="0" err="1"/>
              <a:t>definition</a:t>
            </a:r>
            <a:r>
              <a:rPr lang="nl-NL" sz="3300" dirty="0"/>
              <a:t>: </a:t>
            </a:r>
            <a:r>
              <a:rPr sz="3300" dirty="0"/>
              <a:t> </a:t>
            </a:r>
            <a:endParaRPr lang="nl-NL" sz="3300" dirty="0"/>
          </a:p>
          <a:p>
            <a:endParaRPr lang="nl-NL" dirty="0"/>
          </a:p>
          <a:p>
            <a:r>
              <a:rPr lang="nl-NL" sz="3300" dirty="0"/>
              <a:t>CMO/CMDO</a:t>
            </a:r>
          </a:p>
          <a:p>
            <a:endParaRPr lang="nl-NL" sz="3300" dirty="0"/>
          </a:p>
          <a:p>
            <a:r>
              <a:rPr lang="nl-NL" sz="3300" dirty="0" err="1"/>
              <a:t>External</a:t>
            </a:r>
            <a:r>
              <a:rPr lang="nl-NL" sz="3300" dirty="0"/>
              <a:t> Manufacturing </a:t>
            </a:r>
          </a:p>
          <a:p>
            <a:endParaRPr lang="nl-NL" sz="3300" dirty="0"/>
          </a:p>
          <a:p>
            <a:r>
              <a:rPr lang="nl-NL" sz="3300" dirty="0"/>
              <a:t>Outsourcing</a:t>
            </a:r>
          </a:p>
          <a:p>
            <a:pPr marL="0" indent="0">
              <a:buNone/>
            </a:pPr>
            <a:endParaRPr lang="nl-NL" sz="3300" dirty="0"/>
          </a:p>
          <a:p>
            <a:r>
              <a:rPr lang="nl-NL" sz="3300" dirty="0"/>
              <a:t>Private Label</a:t>
            </a:r>
          </a:p>
          <a:p>
            <a:pPr marL="0" indent="0">
              <a:buNone/>
            </a:pPr>
            <a:endParaRPr dirty="0"/>
          </a:p>
        </p:txBody>
      </p:sp>
      <p:pic>
        <p:nvPicPr>
          <p:cNvPr id="6" name="Picture 20" descr="image.png">
            <a:extLst>
              <a:ext uri="{FF2B5EF4-FFF2-40B4-BE49-F238E27FC236}">
                <a16:creationId xmlns:a16="http://schemas.microsoft.com/office/drawing/2014/main" id="{A8114D17-00EC-214B-A5DC-3A1E5D01D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1026" name="Picture 2" descr="Gegenereerde afbeelding">
            <a:extLst>
              <a:ext uri="{FF2B5EF4-FFF2-40B4-BE49-F238E27FC236}">
                <a16:creationId xmlns:a16="http://schemas.microsoft.com/office/drawing/2014/main" id="{4341038F-30FE-30C9-AC2B-99E902F63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141" y="1298144"/>
            <a:ext cx="5187813" cy="493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D9810DC-304D-2720-829C-027577B5A2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" descr="Ik vind dat deze plaat er ook in hoort😉">
            <a:extLst>
              <a:ext uri="{FF2B5EF4-FFF2-40B4-BE49-F238E27FC236}">
                <a16:creationId xmlns:a16="http://schemas.microsoft.com/office/drawing/2014/main" id="{DE0B8ED0-35D6-B0C6-3238-0A6E2DEBD2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9" name="Afbeelding 28" descr="Afbeelding met tekst, schermopname, Website, Onlineadvertenties&#10;&#10;Automatisch gegenereerde beschrijving">
            <a:extLst>
              <a:ext uri="{FF2B5EF4-FFF2-40B4-BE49-F238E27FC236}">
                <a16:creationId xmlns:a16="http://schemas.microsoft.com/office/drawing/2014/main" id="{3014B2AD-CFD8-97B1-CA91-06B462572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" t="47616" r="3058"/>
          <a:stretch/>
        </p:blipFill>
        <p:spPr>
          <a:xfrm>
            <a:off x="1250302" y="1940766"/>
            <a:ext cx="9923172" cy="3434271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B4B9C1D-7EB3-15F7-012B-787686B10073}"/>
              </a:ext>
            </a:extLst>
          </p:cNvPr>
          <p:cNvSpPr txBox="1"/>
          <p:nvPr/>
        </p:nvSpPr>
        <p:spPr>
          <a:xfrm>
            <a:off x="1174102" y="1081916"/>
            <a:ext cx="98437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Active in </a:t>
            </a:r>
            <a:r>
              <a:rPr lang="nl-NL" sz="4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nl-NL" sz="4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product </a:t>
            </a:r>
            <a:r>
              <a:rPr lang="nl-NL" sz="440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categories</a:t>
            </a:r>
            <a:endParaRPr lang="nl-NL" sz="44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Afbeelding 13" descr="Afbeelding met tekst, schermopname, Website, Onlineadvertenties&#10;&#10;Automatisch gegenereerde beschrijving">
            <a:extLst>
              <a:ext uri="{FF2B5EF4-FFF2-40B4-BE49-F238E27FC236}">
                <a16:creationId xmlns:a16="http://schemas.microsoft.com/office/drawing/2014/main" id="{A31C90E4-4732-EA29-810C-D26408561C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" t="47533" r="81452" b="35287"/>
          <a:stretch/>
        </p:blipFill>
        <p:spPr>
          <a:xfrm>
            <a:off x="3112121" y="5437485"/>
            <a:ext cx="1754155" cy="1061222"/>
          </a:xfrm>
          <a:prstGeom prst="rect">
            <a:avLst/>
          </a:prstGeom>
        </p:spPr>
      </p:pic>
      <p:pic>
        <p:nvPicPr>
          <p:cNvPr id="15" name="Afbeelding 14" descr="Afbeelding met voedsel, snoep, banketbakkerij, Hard snoep&#10;&#10;Automatisch gegenereerde beschrijving">
            <a:extLst>
              <a:ext uri="{FF2B5EF4-FFF2-40B4-BE49-F238E27FC236}">
                <a16:creationId xmlns:a16="http://schemas.microsoft.com/office/drawing/2014/main" id="{2C9DBEDC-53E5-30B7-3508-82BA3CD14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138" y="5629921"/>
            <a:ext cx="1247138" cy="714898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FED680BC-D0C8-BA0A-BAD0-247E4830A075}"/>
              </a:ext>
            </a:extLst>
          </p:cNvPr>
          <p:cNvSpPr txBox="1"/>
          <p:nvPr/>
        </p:nvSpPr>
        <p:spPr>
          <a:xfrm>
            <a:off x="3435580" y="6421763"/>
            <a:ext cx="161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</a:t>
            </a:r>
            <a:r>
              <a:rPr lang="nl-NL" sz="1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Confectionery</a:t>
            </a:r>
            <a:endParaRPr lang="nl-NL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Picture 20" descr="image.png">
            <a:extLst>
              <a:ext uri="{FF2B5EF4-FFF2-40B4-BE49-F238E27FC236}">
                <a16:creationId xmlns:a16="http://schemas.microsoft.com/office/drawing/2014/main" id="{AF3027F9-D7A4-70CA-C93E-5EF9F853C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A666E4E-46D4-51A2-DC8C-A8899ED58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041" y="223066"/>
            <a:ext cx="3034004" cy="969152"/>
          </a:xfrm>
        </p:spPr>
        <p:txBody>
          <a:bodyPr>
            <a:normAutofit fontScale="90000"/>
          </a:bodyPr>
          <a:lstStyle/>
          <a:p>
            <a:r>
              <a:rPr lang="nl-NL" dirty="0" err="1"/>
              <a:t>Introductions</a:t>
            </a:r>
            <a:endParaRPr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D08457A-333B-919E-D4BE-B0D5880E2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107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74AFC-5DAC-50DD-60F9-461FD853E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image.png">
            <a:extLst>
              <a:ext uri="{FF2B5EF4-FFF2-40B4-BE49-F238E27FC236}">
                <a16:creationId xmlns:a16="http://schemas.microsoft.com/office/drawing/2014/main" id="{12BAFC78-4316-D88F-8F61-3401F30AE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7" name="Tijdelijke aanduiding voor inhoud 8">
            <a:extLst>
              <a:ext uri="{FF2B5EF4-FFF2-40B4-BE49-F238E27FC236}">
                <a16:creationId xmlns:a16="http://schemas.microsoft.com/office/drawing/2014/main" id="{24F2C3EE-A18F-47A5-5D68-B70251F02F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80" t="5577" r="14515" b="6278"/>
          <a:stretch/>
        </p:blipFill>
        <p:spPr>
          <a:xfrm>
            <a:off x="2198545" y="1277137"/>
            <a:ext cx="7346671" cy="5115371"/>
          </a:xfrm>
          <a:prstGeom prst="rect">
            <a:avLst/>
          </a:prstGeom>
        </p:spPr>
      </p:pic>
      <p:pic>
        <p:nvPicPr>
          <p:cNvPr id="8" name="Afbeelding 7" descr="Afbeelding met Lettertype, tekst, Graphics, logo&#10;&#10;Automatisch gegenereerde beschrijving">
            <a:extLst>
              <a:ext uri="{FF2B5EF4-FFF2-40B4-BE49-F238E27FC236}">
                <a16:creationId xmlns:a16="http://schemas.microsoft.com/office/drawing/2014/main" id="{452BDBB6-229A-34C1-71DF-B74A1A6545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096" y="1383761"/>
            <a:ext cx="3161941" cy="716522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0C45C68B-EFF9-D34B-278F-A96C1653C557}"/>
              </a:ext>
            </a:extLst>
          </p:cNvPr>
          <p:cNvSpPr txBox="1"/>
          <p:nvPr/>
        </p:nvSpPr>
        <p:spPr>
          <a:xfrm>
            <a:off x="764094" y="5314294"/>
            <a:ext cx="66433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</a:rPr>
              <a:t>100 members </a:t>
            </a:r>
            <a:r>
              <a:rPr lang="nl-NL" sz="4400" b="1" dirty="0" err="1">
                <a:solidFill>
                  <a:schemeClr val="bg1"/>
                </a:solidFill>
                <a:highlight>
                  <a:srgbClr val="000080"/>
                </a:highlight>
                <a:latin typeface="+mj-lt"/>
              </a:rPr>
              <a:t>across</a:t>
            </a:r>
            <a:r>
              <a:rPr lang="nl-NL" sz="4400" b="1" dirty="0">
                <a:solidFill>
                  <a:schemeClr val="bg1"/>
                </a:solidFill>
                <a:highlight>
                  <a:srgbClr val="000080"/>
                </a:highlight>
                <a:latin typeface="+mj-lt"/>
              </a:rPr>
              <a:t> Europe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4464B-ACD5-D0C9-16F0-06FB7B1BF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094" y="185461"/>
            <a:ext cx="3034004" cy="1198300"/>
          </a:xfrm>
        </p:spPr>
        <p:txBody>
          <a:bodyPr>
            <a:normAutofit fontScale="90000"/>
          </a:bodyPr>
          <a:lstStyle/>
          <a:p>
            <a:r>
              <a:rPr lang="nl-NL" dirty="0" err="1"/>
              <a:t>Introductions</a:t>
            </a:r>
            <a:endParaRPr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09E9CEB-5740-34FA-DBDD-025AA1D708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96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3F4D1-2715-4470-A807-EF5EE6B44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383" y="2635414"/>
            <a:ext cx="6334798" cy="132556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2) Some Challenges</a:t>
            </a:r>
            <a:endParaRPr lang="en-GB" b="1" dirty="0">
              <a:latin typeface="+mn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B5ACE6-D913-069B-1B63-54F11487D2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120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A26BA-9AA1-0352-8D8A-D156DBC67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F0CF1-BE32-9250-B858-382D2761D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7678"/>
            <a:ext cx="5257800" cy="4351338"/>
          </a:xfrm>
        </p:spPr>
        <p:txBody>
          <a:bodyPr>
            <a:normAutofit/>
          </a:bodyPr>
          <a:lstStyle/>
          <a:p>
            <a:r>
              <a:rPr lang="nl-NL" dirty="0" err="1"/>
              <a:t>Technological</a:t>
            </a:r>
            <a:r>
              <a:rPr lang="nl-NL" dirty="0"/>
              <a:t> </a:t>
            </a:r>
            <a:r>
              <a:rPr lang="nl-NL" dirty="0" err="1"/>
              <a:t>accelaration</a:t>
            </a:r>
            <a:r>
              <a:rPr lang="nl-NL" dirty="0"/>
              <a:t> </a:t>
            </a:r>
          </a:p>
          <a:p>
            <a:endParaRPr lang="nl-NL" dirty="0"/>
          </a:p>
          <a:p>
            <a:r>
              <a:rPr lang="nl-NL" dirty="0" err="1"/>
              <a:t>Changing</a:t>
            </a:r>
            <a:r>
              <a:rPr lang="nl-NL" dirty="0"/>
              <a:t> </a:t>
            </a:r>
            <a:r>
              <a:rPr lang="nl-NL" dirty="0" err="1"/>
              <a:t>consumer</a:t>
            </a:r>
            <a:r>
              <a:rPr lang="nl-NL" dirty="0"/>
              <a:t> </a:t>
            </a:r>
            <a:r>
              <a:rPr lang="nl-NL" dirty="0" err="1"/>
              <a:t>behaviour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Economic</a:t>
            </a:r>
            <a:r>
              <a:rPr lang="nl-NL" dirty="0"/>
              <a:t> </a:t>
            </a:r>
            <a:r>
              <a:rPr lang="nl-NL" dirty="0" err="1"/>
              <a:t>disruption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R</a:t>
            </a:r>
            <a:r>
              <a:rPr dirty="0" err="1"/>
              <a:t>egulatory</a:t>
            </a:r>
            <a:r>
              <a:rPr dirty="0"/>
              <a:t> </a:t>
            </a:r>
            <a:r>
              <a:rPr lang="nl-NL" dirty="0" err="1"/>
              <a:t>pressure</a:t>
            </a:r>
            <a:endParaRPr dirty="0"/>
          </a:p>
        </p:txBody>
      </p:sp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91B5836B-DCBD-A1FE-A3C8-F8F1CDAB4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2050" name="Picture 2" descr="The Rule of Nobody: Reasons Behind Regulatory Complexity – Querin Law, LLC  | Phil Querin | Oregon Real Estate Law Blog">
            <a:extLst>
              <a:ext uri="{FF2B5EF4-FFF2-40B4-BE49-F238E27FC236}">
                <a16:creationId xmlns:a16="http://schemas.microsoft.com/office/drawing/2014/main" id="{A92EF754-46BF-E011-B04D-9B9DF9927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232" y="3679263"/>
            <a:ext cx="2769422" cy="255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E1669029-97E9-2783-FBE7-9D86E9AA73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2"/>
          <a:stretch/>
        </p:blipFill>
        <p:spPr bwMode="auto">
          <a:xfrm>
            <a:off x="6279509" y="3682000"/>
            <a:ext cx="2813006" cy="255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2FC40AF3-2E35-7610-6B9A-639A38C42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global supply chain is rapidly evolving</a:t>
            </a:r>
            <a:br>
              <a:rPr lang="en-US" dirty="0"/>
            </a:br>
            <a:endParaRPr lang="nl-NL" dirty="0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0CF4CB49-F70C-C2B0-8181-A89C000AD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509" y="1027905"/>
            <a:ext cx="2813006" cy="254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ustainable supermarkets">
            <a:extLst>
              <a:ext uri="{FF2B5EF4-FFF2-40B4-BE49-F238E27FC236}">
                <a16:creationId xmlns:a16="http://schemas.microsoft.com/office/drawing/2014/main" id="{8BCBBF28-39D8-52AB-3BE6-59BA602EC9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9" t="15600" r="21164" b="3096"/>
          <a:stretch/>
        </p:blipFill>
        <p:spPr bwMode="auto">
          <a:xfrm>
            <a:off x="9332232" y="1027905"/>
            <a:ext cx="2769422" cy="254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2355914-F682-2505-E317-C0C04B4294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42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The Perfect Storm – Part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Rising costs: </a:t>
            </a:r>
            <a:r>
              <a:rPr lang="nl-NL" dirty="0"/>
              <a:t>labour</a:t>
            </a:r>
            <a:r>
              <a:rPr dirty="0"/>
              <a:t>, energy, materials</a:t>
            </a:r>
            <a:endParaRPr lang="nl-NL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Skilled </a:t>
            </a:r>
            <a:r>
              <a:rPr lang="nl-NL" dirty="0"/>
              <a:t>labour</a:t>
            </a:r>
            <a:r>
              <a:rPr dirty="0"/>
              <a:t> shortages</a:t>
            </a:r>
            <a:endParaRPr lang="nl-NL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lang="nl-NL" dirty="0" err="1"/>
              <a:t>Increasing</a:t>
            </a:r>
            <a:r>
              <a:rPr dirty="0"/>
              <a:t> legislation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dirty="0"/>
              <a:t>• Freight and transport constraints</a:t>
            </a:r>
          </a:p>
        </p:txBody>
      </p:sp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5AE47DC0-3C82-8B03-09F9-84C7A51A8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3074" name="Picture 2" descr="Tariffs 101: What Are They, Who Foots the Bill, and Who Wins (if anyone)? |  Wilson Center">
            <a:extLst>
              <a:ext uri="{FF2B5EF4-FFF2-40B4-BE49-F238E27FC236}">
                <a16:creationId xmlns:a16="http://schemas.microsoft.com/office/drawing/2014/main" id="{175F75F1-B3DF-1042-F3AE-79E974A4F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945" y="3950252"/>
            <a:ext cx="3999448" cy="196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C2B18CB-65BB-CD68-AF17-79896A8069DA}"/>
              </a:ext>
            </a:extLst>
          </p:cNvPr>
          <p:cNvSpPr txBox="1"/>
          <p:nvPr/>
        </p:nvSpPr>
        <p:spPr>
          <a:xfrm>
            <a:off x="8206274" y="2984318"/>
            <a:ext cx="1856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800" dirty="0" err="1">
                <a:highlight>
                  <a:srgbClr val="FFFF00"/>
                </a:highlight>
              </a:rPr>
              <a:t>Tariffs</a:t>
            </a:r>
            <a:endParaRPr lang="nl-NL" sz="4800" dirty="0">
              <a:highlight>
                <a:srgbClr val="FFFF00"/>
              </a:highlight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16673F9-1CE7-71CA-87BC-BDBB3D577F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The Perfect Storm –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680649" cy="36047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• </a:t>
            </a:r>
            <a:r>
              <a:rPr lang="nl-NL" dirty="0" err="1"/>
              <a:t>Inflation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• </a:t>
            </a:r>
            <a:r>
              <a:rPr lang="nl-NL" dirty="0" err="1"/>
              <a:t>Geopolitical</a:t>
            </a:r>
            <a:r>
              <a:rPr lang="nl-NL" dirty="0"/>
              <a:t> </a:t>
            </a:r>
            <a:r>
              <a:rPr lang="nl-NL" dirty="0" err="1"/>
              <a:t>instability</a:t>
            </a:r>
            <a:endParaRPr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dirty="0"/>
              <a:t>• Fragmented global production and sourcing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dirty="0"/>
              <a:t>• Consumer Say-Do-Gap</a:t>
            </a:r>
          </a:p>
        </p:txBody>
      </p:sp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688577AE-4676-EEE2-309D-4F1B44DC7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07FBE85E-7817-3313-05A3-731C8488B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617" y="2799787"/>
            <a:ext cx="3303037" cy="330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Abstract red warning symbol on world map background for warning disaster or  cyber defense threat global warming crisis or war 14918955 Vector Art at  Vecteezy">
            <a:extLst>
              <a:ext uri="{FF2B5EF4-FFF2-40B4-BE49-F238E27FC236}">
                <a16:creationId xmlns:a16="http://schemas.microsoft.com/office/drawing/2014/main" id="{AE03494D-A074-0238-E8C1-02A830D738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7" t="7075" r="13251" b="18911"/>
          <a:stretch/>
        </p:blipFill>
        <p:spPr bwMode="auto">
          <a:xfrm>
            <a:off x="7930118" y="403477"/>
            <a:ext cx="4172089" cy="226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4C836EA-A4DA-7871-0033-D08084B081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8508"/>
            <a:ext cx="10515600" cy="1325563"/>
          </a:xfrm>
        </p:spPr>
        <p:txBody>
          <a:bodyPr/>
          <a:lstStyle/>
          <a:p>
            <a:r>
              <a:rPr lang="nl-NL" dirty="0" err="1"/>
              <a:t>Serious</a:t>
            </a:r>
            <a:r>
              <a:rPr lang="nl-NL" dirty="0"/>
              <a:t> </a:t>
            </a:r>
            <a:r>
              <a:rPr dirty="0"/>
              <a:t>Sustainability</a:t>
            </a:r>
            <a:r>
              <a:rPr lang="nl-NL" dirty="0"/>
              <a:t> </a:t>
            </a:r>
            <a:r>
              <a:rPr lang="nl-NL" dirty="0" err="1"/>
              <a:t>Challenges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4991"/>
            <a:ext cx="11263454" cy="4351338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simple</a:t>
            </a:r>
            <a:r>
              <a:rPr lang="nl-NL" dirty="0"/>
              <a:t> </a:t>
            </a:r>
            <a:r>
              <a:rPr dirty="0"/>
              <a:t>lightweighting</a:t>
            </a:r>
            <a:r>
              <a:rPr lang="nl-NL" dirty="0"/>
              <a:t>,</a:t>
            </a:r>
            <a:r>
              <a:rPr dirty="0"/>
              <a:t> '</a:t>
            </a:r>
            <a:r>
              <a:rPr dirty="0" err="1"/>
              <a:t>paperization</a:t>
            </a:r>
            <a:r>
              <a:rPr dirty="0"/>
              <a:t>’</a:t>
            </a:r>
            <a:r>
              <a:rPr lang="nl-NL" dirty="0"/>
              <a:t> or Greenwashing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lang="nl-NL" dirty="0" err="1"/>
              <a:t>Unr</a:t>
            </a:r>
            <a:r>
              <a:rPr dirty="0" err="1"/>
              <a:t>ealistic</a:t>
            </a:r>
            <a:r>
              <a:rPr lang="nl-NL" dirty="0"/>
              <a:t>al</a:t>
            </a:r>
            <a:r>
              <a:rPr dirty="0"/>
              <a:t> shelf life</a:t>
            </a:r>
            <a:endParaRPr lang="nl-NL" dirty="0"/>
          </a:p>
          <a:p>
            <a:pPr marL="0" indent="0">
              <a:buNone/>
            </a:pPr>
            <a:r>
              <a:rPr lang="nl-NL" dirty="0"/>
              <a:t>• D</a:t>
            </a:r>
            <a:r>
              <a:rPr dirty="0" err="1"/>
              <a:t>esign</a:t>
            </a:r>
            <a:r>
              <a:rPr lang="nl-NL" dirty="0"/>
              <a:t>-</a:t>
            </a:r>
            <a:r>
              <a:rPr dirty="0"/>
              <a:t>for</a:t>
            </a:r>
            <a:r>
              <a:rPr lang="nl-NL" dirty="0"/>
              <a:t>-</a:t>
            </a:r>
            <a:r>
              <a:rPr dirty="0"/>
              <a:t>recycling </a:t>
            </a:r>
            <a:r>
              <a:rPr lang="nl-NL" dirty="0"/>
              <a:t>+</a:t>
            </a:r>
            <a:r>
              <a:rPr dirty="0"/>
              <a:t> clear consumer info</a:t>
            </a:r>
            <a:r>
              <a:rPr lang="nl-NL" dirty="0"/>
              <a:t> on recycling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lang="nl-NL" dirty="0" err="1"/>
              <a:t>Eco-Modulation</a:t>
            </a:r>
            <a:endParaRPr lang="nl-NL" dirty="0"/>
          </a:p>
          <a:p>
            <a:pPr marL="0" indent="0">
              <a:buNone/>
            </a:pPr>
            <a:r>
              <a:rPr lang="nl-NL" dirty="0"/>
              <a:t>• </a:t>
            </a:r>
            <a:r>
              <a:rPr lang="nl-NL" dirty="0" err="1"/>
              <a:t>Emotions</a:t>
            </a:r>
            <a:r>
              <a:rPr lang="nl-NL" dirty="0"/>
              <a:t> </a:t>
            </a:r>
            <a:r>
              <a:rPr lang="nl-NL" dirty="0" err="1"/>
              <a:t>vs</a:t>
            </a:r>
            <a:r>
              <a:rPr lang="nl-NL" dirty="0"/>
              <a:t> </a:t>
            </a:r>
            <a:r>
              <a:rPr lang="nl-NL" dirty="0" err="1"/>
              <a:t>Facts</a:t>
            </a:r>
            <a:r>
              <a:rPr lang="nl-NL" dirty="0"/>
              <a:t> (</a:t>
            </a:r>
            <a:r>
              <a:rPr lang="nl-NL" dirty="0" err="1"/>
              <a:t>NGO’s</a:t>
            </a:r>
            <a:r>
              <a:rPr lang="nl-NL" dirty="0"/>
              <a:t>)</a:t>
            </a:r>
            <a:endParaRPr dirty="0"/>
          </a:p>
        </p:txBody>
      </p:sp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31276A8D-9005-AC0E-CF18-7E8DDB8A6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6" name="Picture 2" descr="Plastic Soup - Mermaids en microplastics door wassen synthetische kleding">
            <a:extLst>
              <a:ext uri="{FF2B5EF4-FFF2-40B4-BE49-F238E27FC236}">
                <a16:creationId xmlns:a16="http://schemas.microsoft.com/office/drawing/2014/main" id="{1456F50F-8634-6AB3-FE70-81A0D45F9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624" y="4230964"/>
            <a:ext cx="3717280" cy="202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FDB7E77-B21A-4E74-64F2-C74BE3932865}"/>
              </a:ext>
            </a:extLst>
          </p:cNvPr>
          <p:cNvSpPr txBox="1"/>
          <p:nvPr/>
        </p:nvSpPr>
        <p:spPr>
          <a:xfrm rot="20983298">
            <a:off x="1839719" y="4723911"/>
            <a:ext cx="4238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  <a:highlight>
                  <a:srgbClr val="FFFF00"/>
                </a:highlight>
              </a:rPr>
              <a:t>55% of Ocean Plastic is </a:t>
            </a:r>
            <a:r>
              <a:rPr lang="nl-NL" b="1" dirty="0" err="1">
                <a:solidFill>
                  <a:srgbClr val="FF0000"/>
                </a:solidFill>
                <a:highlight>
                  <a:srgbClr val="FFFF00"/>
                </a:highlight>
              </a:rPr>
              <a:t>Fishery</a:t>
            </a:r>
            <a:r>
              <a:rPr lang="nl-NL" b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nl-NL" b="1" dirty="0" err="1">
                <a:solidFill>
                  <a:srgbClr val="FF0000"/>
                </a:solidFill>
                <a:highlight>
                  <a:srgbClr val="FFFF00"/>
                </a:highlight>
              </a:rPr>
              <a:t>Related</a:t>
            </a:r>
            <a:r>
              <a:rPr lang="nl-NL" b="1" dirty="0">
                <a:solidFill>
                  <a:srgbClr val="FF0000"/>
                </a:solidFill>
                <a:highlight>
                  <a:srgbClr val="FFFF00"/>
                </a:highlight>
              </a:rPr>
              <a:t>!</a:t>
            </a:r>
            <a:endParaRPr lang="de-DE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0" name="Picture 2" descr="Afval op straat gooien. 5 redenen waarom je dit niet moet doen - Eeuw van  de Stad">
            <a:extLst>
              <a:ext uri="{FF2B5EF4-FFF2-40B4-BE49-F238E27FC236}">
                <a16:creationId xmlns:a16="http://schemas.microsoft.com/office/drawing/2014/main" id="{DC120017-7274-0258-D748-4BC1969B1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3" t="9631"/>
          <a:stretch/>
        </p:blipFill>
        <p:spPr bwMode="auto">
          <a:xfrm>
            <a:off x="6114665" y="4252463"/>
            <a:ext cx="2956612" cy="22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osmetics bottle covered with a 'Hello, I'm Paper Bottle' label is made of  PLASTIC | Daily Mail Online">
            <a:extLst>
              <a:ext uri="{FF2B5EF4-FFF2-40B4-BE49-F238E27FC236}">
                <a16:creationId xmlns:a16="http://schemas.microsoft.com/office/drawing/2014/main" id="{AFAE57DE-4564-CA53-E8D2-C4DF07C82E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5" r="4916" b="7252"/>
          <a:stretch/>
        </p:blipFill>
        <p:spPr bwMode="auto">
          <a:xfrm>
            <a:off x="9820518" y="3337510"/>
            <a:ext cx="2155831" cy="281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fbeelding 15" descr="Afbeelding met clipart, symbool, Graphics&#10;&#10;Automatisch gegenereerde beschrijving">
            <a:extLst>
              <a:ext uri="{FF2B5EF4-FFF2-40B4-BE49-F238E27FC236}">
                <a16:creationId xmlns:a16="http://schemas.microsoft.com/office/drawing/2014/main" id="{91E5687C-4E4B-5312-431E-720AC4A5337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" t="14964" r="52560" b="12941"/>
          <a:stretch/>
        </p:blipFill>
        <p:spPr>
          <a:xfrm>
            <a:off x="10312300" y="255729"/>
            <a:ext cx="1565570" cy="1382920"/>
          </a:xfrm>
          <a:prstGeom prst="rect">
            <a:avLst/>
          </a:prstGeom>
        </p:spPr>
      </p:pic>
      <p:pic>
        <p:nvPicPr>
          <p:cNvPr id="13" name="Afbeelding 12" descr="Afbeelding met clipart, symbool, Graphics&#10;&#10;Automatisch gegenereerde beschrijving">
            <a:extLst>
              <a:ext uri="{FF2B5EF4-FFF2-40B4-BE49-F238E27FC236}">
                <a16:creationId xmlns:a16="http://schemas.microsoft.com/office/drawing/2014/main" id="{EEE02C53-92EF-3EAB-17FD-F28A7B6929D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19" t="8479" r="6569" b="9555"/>
          <a:stretch/>
        </p:blipFill>
        <p:spPr>
          <a:xfrm>
            <a:off x="8266922" y="216082"/>
            <a:ext cx="1424941" cy="1493167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6677B0C-61CF-5310-6339-5750A8E6A7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3F4D1-2715-4470-A807-EF5EE6B44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109" y="2579431"/>
            <a:ext cx="6334798" cy="132556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3) Some Perspective</a:t>
            </a:r>
            <a:endParaRPr lang="en-GB" b="1" dirty="0">
              <a:latin typeface="+mn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4E1546-7662-20B2-45E3-182BF226F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50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3F4D1-2715-4470-A807-EF5EE6B44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64" y="332642"/>
            <a:ext cx="10205253" cy="1096356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Let’s put things into perspective</a:t>
            </a:r>
            <a:endParaRPr lang="en-GB" b="1" dirty="0">
              <a:latin typeface="+mn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E19D307-873D-E81C-3DB2-1719F30E3D1A}"/>
              </a:ext>
            </a:extLst>
          </p:cNvPr>
          <p:cNvSpPr txBox="1"/>
          <p:nvPr/>
        </p:nvSpPr>
        <p:spPr>
          <a:xfrm>
            <a:off x="1670722" y="1613118"/>
            <a:ext cx="79461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Lato Heavy" panose="020F0502020204030203"/>
              </a:rPr>
              <a:t>Fit-for-</a:t>
            </a:r>
            <a:r>
              <a:rPr lang="nl-NL" sz="2800" dirty="0" err="1">
                <a:latin typeface="Lato Heavy" panose="020F0502020204030203"/>
              </a:rPr>
              <a:t>Purpose</a:t>
            </a:r>
            <a:r>
              <a:rPr lang="nl-NL" sz="2800" dirty="0">
                <a:latin typeface="Lato Heavy" panose="020F0502020204030203"/>
              </a:rPr>
              <a:t> Packaging = </a:t>
            </a:r>
            <a:r>
              <a:rPr lang="nl-NL" sz="2800" dirty="0" err="1">
                <a:latin typeface="Lato Heavy" panose="020F0502020204030203"/>
              </a:rPr>
              <a:t>realistical</a:t>
            </a:r>
            <a:r>
              <a:rPr lang="nl-NL" sz="2800" dirty="0">
                <a:latin typeface="Lato Heavy" panose="020F0502020204030203"/>
              </a:rPr>
              <a:t> </a:t>
            </a:r>
            <a:r>
              <a:rPr lang="nl-NL" sz="2800" dirty="0" err="1">
                <a:latin typeface="Lato Heavy" panose="020F0502020204030203"/>
              </a:rPr>
              <a:t>shelf</a:t>
            </a:r>
            <a:r>
              <a:rPr lang="nl-NL" sz="2800" dirty="0">
                <a:latin typeface="Lato Heavy" panose="020F0502020204030203"/>
              </a:rPr>
              <a:t>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800" dirty="0"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Lato Heavy" panose="020F0502020204030203"/>
              </a:rPr>
              <a:t>Food Safety – 30% of food </a:t>
            </a:r>
            <a:r>
              <a:rPr lang="nl-NL" sz="2800" dirty="0" err="1">
                <a:latin typeface="Lato Heavy" panose="020F0502020204030203"/>
              </a:rPr>
              <a:t>still</a:t>
            </a:r>
            <a:r>
              <a:rPr lang="nl-NL" sz="2800" dirty="0">
                <a:latin typeface="Lato Heavy" panose="020F0502020204030203"/>
              </a:rPr>
              <a:t> </a:t>
            </a:r>
            <a:r>
              <a:rPr lang="nl-NL" sz="2800" dirty="0" err="1">
                <a:latin typeface="Lato Heavy" panose="020F0502020204030203"/>
              </a:rPr>
              <a:t>gets</a:t>
            </a:r>
            <a:r>
              <a:rPr lang="nl-NL" sz="2800" dirty="0">
                <a:latin typeface="Lato Heavy" panose="020F0502020204030203"/>
              </a:rPr>
              <a:t> </a:t>
            </a:r>
            <a:r>
              <a:rPr lang="nl-NL" sz="2800" dirty="0" err="1">
                <a:latin typeface="Lato Heavy" panose="020F0502020204030203"/>
              </a:rPr>
              <a:t>wasted</a:t>
            </a:r>
            <a:endParaRPr lang="nl-NL" sz="2800" dirty="0">
              <a:latin typeface="Lato Heavy" panose="020F0502020204030203"/>
            </a:endParaRPr>
          </a:p>
          <a:p>
            <a:endParaRPr lang="nl-NL" sz="2800" dirty="0"/>
          </a:p>
        </p:txBody>
      </p:sp>
      <p:pic>
        <p:nvPicPr>
          <p:cNvPr id="7" name="Afbeelding 6" descr="Afbeelding met tekst, tekenfilm, poster, grafische vormgeving&#10;&#10;Automatisch gegenereerde beschrijving">
            <a:extLst>
              <a:ext uri="{FF2B5EF4-FFF2-40B4-BE49-F238E27FC236}">
                <a16:creationId xmlns:a16="http://schemas.microsoft.com/office/drawing/2014/main" id="{03FC60FC-4859-771C-83BC-7C2E93506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81" y="3092351"/>
            <a:ext cx="6204120" cy="35617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48C4C3-AA40-49E2-8F72-7209D44002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15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3F4D1-2715-4470-A807-EF5EE6B44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17" y="330755"/>
            <a:ext cx="11775081" cy="1096356"/>
          </a:xfrm>
        </p:spPr>
        <p:txBody>
          <a:bodyPr>
            <a:noAutofit/>
          </a:bodyPr>
          <a:lstStyle/>
          <a:p>
            <a:pPr algn="ctr"/>
            <a:r>
              <a:rPr lang="en-GB" dirty="0">
                <a:latin typeface="Lato Heavy" panose="020F0502020204030203"/>
              </a:rPr>
              <a:t>What do you think has the highest impact?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pic>
        <p:nvPicPr>
          <p:cNvPr id="6146" name="Picture 2" descr="Jumbo Biefstuk Rund ca. 150g bestellen? | Jumbo">
            <a:extLst>
              <a:ext uri="{FF2B5EF4-FFF2-40B4-BE49-F238E27FC236}">
                <a16:creationId xmlns:a16="http://schemas.microsoft.com/office/drawing/2014/main" id="{259DDC03-7E73-A1CE-FF02-03BA3F9840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7" r="12494"/>
          <a:stretch/>
        </p:blipFill>
        <p:spPr bwMode="auto">
          <a:xfrm>
            <a:off x="2996654" y="980182"/>
            <a:ext cx="4439859" cy="58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3D54BD2-E7CE-A8D4-5131-A34354C4A52B}"/>
              </a:ext>
            </a:extLst>
          </p:cNvPr>
          <p:cNvSpPr txBox="1"/>
          <p:nvPr/>
        </p:nvSpPr>
        <p:spPr>
          <a:xfrm>
            <a:off x="7380561" y="2274838"/>
            <a:ext cx="46744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>
                <a:solidFill>
                  <a:srgbClr val="FF0000"/>
                </a:solidFill>
                <a:highlight>
                  <a:srgbClr val="FFFF00"/>
                </a:highlight>
                <a:latin typeface="Lato Heavy" panose="020F0502020204030203"/>
              </a:rPr>
              <a:t>CO2 Footprint:</a:t>
            </a:r>
          </a:p>
          <a:p>
            <a:r>
              <a:rPr lang="nl-NL" sz="4800" b="1" dirty="0" err="1">
                <a:solidFill>
                  <a:srgbClr val="FF0000"/>
                </a:solidFill>
                <a:highlight>
                  <a:srgbClr val="FFFF00"/>
                </a:highlight>
                <a:latin typeface="Lato Heavy" panose="020F0502020204030203"/>
              </a:rPr>
              <a:t>Meat</a:t>
            </a:r>
            <a:r>
              <a:rPr lang="nl-NL" sz="4800" b="1" dirty="0">
                <a:solidFill>
                  <a:srgbClr val="FF0000"/>
                </a:solidFill>
                <a:highlight>
                  <a:srgbClr val="FFFF00"/>
                </a:highlight>
                <a:latin typeface="Lato Heavy" panose="020F0502020204030203"/>
              </a:rPr>
              <a:t>         98%</a:t>
            </a:r>
          </a:p>
          <a:p>
            <a:r>
              <a:rPr lang="nl-NL" sz="4800" b="1" dirty="0">
                <a:solidFill>
                  <a:srgbClr val="FF0000"/>
                </a:solidFill>
                <a:highlight>
                  <a:srgbClr val="FFFF00"/>
                </a:highlight>
                <a:latin typeface="Lato Heavy" panose="020F0502020204030203"/>
              </a:rPr>
              <a:t>Packaging   2%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810DDD1-4FB9-163A-83E6-841702DB6F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16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sp>
        <p:nvSpPr>
          <p:cNvPr id="6" name="AutoShape 2" descr="😅">
            <a:extLst>
              <a:ext uri="{FF2B5EF4-FFF2-40B4-BE49-F238E27FC236}">
                <a16:creationId xmlns:a16="http://schemas.microsoft.com/office/drawing/2014/main" id="{EF2C6D1C-C360-E062-F788-3B010B86DF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5C7580D-AEEA-440A-D7B7-8FE19CBED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3155"/>
            <a:ext cx="12192000" cy="1325563"/>
          </a:xfrm>
        </p:spPr>
        <p:txBody>
          <a:bodyPr/>
          <a:lstStyle/>
          <a:p>
            <a:pPr algn="ctr"/>
            <a:r>
              <a:rPr lang="nl-NL" dirty="0">
                <a:latin typeface="Lato Heavy" panose="020F0502020204030203"/>
              </a:rPr>
              <a:t>Packaging </a:t>
            </a:r>
            <a:r>
              <a:rPr lang="nl-NL" dirty="0" err="1">
                <a:latin typeface="Lato Heavy" panose="020F0502020204030203"/>
              </a:rPr>
              <a:t>protects</a:t>
            </a:r>
            <a:r>
              <a:rPr lang="nl-NL" dirty="0">
                <a:latin typeface="Lato Heavy" panose="020F0502020204030203"/>
              </a:rPr>
              <a:t> more </a:t>
            </a:r>
            <a:r>
              <a:rPr lang="nl-NL" dirty="0" err="1">
                <a:latin typeface="Lato Heavy" panose="020F0502020204030203"/>
              </a:rPr>
              <a:t>than</a:t>
            </a:r>
            <a:r>
              <a:rPr lang="nl-NL" dirty="0">
                <a:latin typeface="Lato Heavy" panose="020F0502020204030203"/>
              </a:rPr>
              <a:t> </a:t>
            </a:r>
            <a:r>
              <a:rPr lang="nl-NL" dirty="0" err="1">
                <a:latin typeface="Lato Heavy" panose="020F0502020204030203"/>
              </a:rPr>
              <a:t>it</a:t>
            </a:r>
            <a:r>
              <a:rPr lang="nl-NL" dirty="0">
                <a:latin typeface="Lato Heavy" panose="020F0502020204030203"/>
              </a:rPr>
              <a:t> </a:t>
            </a:r>
            <a:r>
              <a:rPr lang="nl-NL" dirty="0" err="1">
                <a:latin typeface="Lato Heavy" panose="020F0502020204030203"/>
              </a:rPr>
              <a:t>consumes</a:t>
            </a:r>
            <a:r>
              <a:rPr lang="nl-NL" dirty="0">
                <a:latin typeface="Lato Heavy" panose="020F0502020204030203"/>
              </a:rPr>
              <a:t>!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FB5AA6E-5EA0-D611-0B0D-09FCDC811C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79" t="16310" r="8066" b="14589"/>
          <a:stretch/>
        </p:blipFill>
        <p:spPr bwMode="auto">
          <a:xfrm>
            <a:off x="2392747" y="1418254"/>
            <a:ext cx="7604002" cy="53642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887A737-93D2-B61C-3E18-744AF5666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69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790E38A-432E-B5FA-8054-056312B233DB}"/>
              </a:ext>
            </a:extLst>
          </p:cNvPr>
          <p:cNvSpPr txBox="1"/>
          <p:nvPr/>
        </p:nvSpPr>
        <p:spPr>
          <a:xfrm>
            <a:off x="3393232" y="3334677"/>
            <a:ext cx="65796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/>
              <a:t>4) </a:t>
            </a:r>
            <a:r>
              <a:rPr lang="nl-NL" sz="4400" dirty="0" err="1"/>
              <a:t>Changing</a:t>
            </a:r>
            <a:r>
              <a:rPr lang="nl-NL" sz="4400" dirty="0"/>
              <a:t> Landscapes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14B994-1B79-9E53-9DD8-9DCDF758E9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96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D8EB64D-DD7A-88E5-81E8-F9C579C34C5F}"/>
              </a:ext>
            </a:extLst>
          </p:cNvPr>
          <p:cNvSpPr txBox="1"/>
          <p:nvPr/>
        </p:nvSpPr>
        <p:spPr>
          <a:xfrm>
            <a:off x="2952039" y="2198494"/>
            <a:ext cx="91684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>
                <a:latin typeface="Lato Heavy" panose="020F0502020204030203"/>
              </a:rPr>
              <a:t>Here’s</a:t>
            </a:r>
            <a:r>
              <a:rPr lang="nl-NL" sz="2400" dirty="0">
                <a:latin typeface="Lato Heavy" panose="020F0502020204030203"/>
              </a:rPr>
              <a:t> </a:t>
            </a:r>
            <a:r>
              <a:rPr lang="nl-NL" sz="2400" dirty="0" err="1">
                <a:latin typeface="Lato Heavy" panose="020F0502020204030203"/>
              </a:rPr>
              <a:t>just</a:t>
            </a:r>
            <a:r>
              <a:rPr lang="nl-NL" sz="2400" dirty="0">
                <a:latin typeface="Lato Heavy" panose="020F0502020204030203"/>
              </a:rPr>
              <a:t> </a:t>
            </a:r>
            <a:r>
              <a:rPr lang="nl-NL" sz="2400" dirty="0" err="1">
                <a:latin typeface="Lato Heavy" panose="020F0502020204030203"/>
              </a:rPr>
              <a:t>some</a:t>
            </a:r>
            <a:r>
              <a:rPr lang="nl-NL" sz="2400" dirty="0">
                <a:latin typeface="Lato Heavy" panose="020F0502020204030203"/>
              </a:rPr>
              <a:t> </a:t>
            </a:r>
            <a:r>
              <a:rPr lang="nl-NL" sz="2400" dirty="0" err="1">
                <a:latin typeface="Lato Heavy" panose="020F0502020204030203"/>
              </a:rPr>
              <a:t>examples</a:t>
            </a:r>
            <a:r>
              <a:rPr lang="nl-NL" sz="2400" dirty="0">
                <a:latin typeface="Lato Heavy" panose="020F0502020204030203"/>
              </a:rPr>
              <a:t>:</a:t>
            </a:r>
          </a:p>
          <a:p>
            <a:endParaRPr lang="nl-NL" dirty="0"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>
                <a:latin typeface="Lato Heavy" panose="020F0502020204030203"/>
              </a:rPr>
              <a:t>GenNext</a:t>
            </a:r>
            <a:r>
              <a:rPr lang="nl-NL" dirty="0">
                <a:latin typeface="Lato Heavy" panose="020F0502020204030203"/>
              </a:rPr>
              <a:t> trust </a:t>
            </a:r>
            <a:r>
              <a:rPr lang="nl-NL" dirty="0" err="1">
                <a:latin typeface="Lato Heavy" panose="020F0502020204030203"/>
              </a:rPr>
              <a:t>influencers</a:t>
            </a:r>
            <a:r>
              <a:rPr lang="nl-NL" dirty="0">
                <a:latin typeface="Lato Heavy" panose="020F0502020204030203"/>
              </a:rPr>
              <a:t> and </a:t>
            </a:r>
            <a:r>
              <a:rPr lang="nl-NL" dirty="0" err="1">
                <a:latin typeface="Lato Heavy" panose="020F0502020204030203"/>
              </a:rPr>
              <a:t>algorithms</a:t>
            </a:r>
            <a:r>
              <a:rPr lang="nl-NL" dirty="0">
                <a:latin typeface="Lato Heavy" panose="020F0502020204030203"/>
              </a:rPr>
              <a:t> over brand owners!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>
                <a:latin typeface="Lato Heavy" panose="020F0502020204030203"/>
              </a:rPr>
              <a:t>GenNext</a:t>
            </a:r>
            <a:r>
              <a:rPr lang="nl-NL" dirty="0">
                <a:latin typeface="Lato Heavy" panose="020F0502020204030203"/>
              </a:rPr>
              <a:t> want </a:t>
            </a:r>
            <a:r>
              <a:rPr lang="nl-NL" dirty="0" err="1">
                <a:latin typeface="Lato Heavy" panose="020F0502020204030203"/>
              </a:rPr>
              <a:t>it</a:t>
            </a:r>
            <a:r>
              <a:rPr lang="nl-NL" dirty="0">
                <a:latin typeface="Lato Heavy" panose="020F0502020204030203"/>
              </a:rPr>
              <a:t> </a:t>
            </a:r>
            <a:r>
              <a:rPr lang="nl-NL" dirty="0" err="1">
                <a:latin typeface="Lato Heavy" panose="020F0502020204030203"/>
              </a:rPr>
              <a:t>now</a:t>
            </a:r>
            <a:r>
              <a:rPr lang="nl-NL" dirty="0">
                <a:latin typeface="Lato Heavy" panose="020F0502020204030203"/>
              </a:rPr>
              <a:t>, </a:t>
            </a:r>
            <a:r>
              <a:rPr lang="nl-NL" dirty="0" err="1">
                <a:latin typeface="Lato Heavy" panose="020F0502020204030203"/>
              </a:rPr>
              <a:t>the</a:t>
            </a:r>
            <a:r>
              <a:rPr lang="nl-NL" dirty="0">
                <a:latin typeface="Lato Heavy" panose="020F0502020204030203"/>
              </a:rPr>
              <a:t> </a:t>
            </a:r>
            <a:r>
              <a:rPr lang="nl-NL" dirty="0" err="1">
                <a:latin typeface="Lato Heavy" panose="020F0502020204030203"/>
              </a:rPr>
              <a:t>same</a:t>
            </a:r>
            <a:r>
              <a:rPr lang="nl-NL" dirty="0">
                <a:latin typeface="Lato Heavy" panose="020F0502020204030203"/>
              </a:rPr>
              <a:t> </a:t>
            </a:r>
            <a:r>
              <a:rPr lang="nl-NL" dirty="0" err="1">
                <a:latin typeface="Lato Heavy" panose="020F0502020204030203"/>
              </a:rPr>
              <a:t>day</a:t>
            </a:r>
            <a:endParaRPr lang="nl-NL" dirty="0"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>
                <a:latin typeface="Lato Heavy" panose="020F0502020204030203"/>
              </a:rPr>
              <a:t>GenNext</a:t>
            </a:r>
            <a:r>
              <a:rPr lang="nl-NL" dirty="0">
                <a:latin typeface="Lato Heavy" panose="020F0502020204030203"/>
              </a:rPr>
              <a:t> are </a:t>
            </a:r>
            <a:r>
              <a:rPr lang="nl-NL" dirty="0" err="1">
                <a:latin typeface="Lato Heavy" panose="020F0502020204030203"/>
              </a:rPr>
              <a:t>redefining</a:t>
            </a:r>
            <a:r>
              <a:rPr lang="nl-NL" dirty="0">
                <a:latin typeface="Lato Heavy" panose="020F0502020204030203"/>
              </a:rPr>
              <a:t> brand </a:t>
            </a:r>
            <a:r>
              <a:rPr lang="nl-NL" dirty="0" err="1">
                <a:latin typeface="Lato Heavy" panose="020F0502020204030203"/>
              </a:rPr>
              <a:t>loyalty</a:t>
            </a:r>
            <a:r>
              <a:rPr lang="nl-NL" dirty="0">
                <a:latin typeface="Lato Heavy" panose="020F0502020204030203"/>
              </a:rPr>
              <a:t>. </a:t>
            </a:r>
            <a:r>
              <a:rPr lang="nl-NL" dirty="0" err="1">
                <a:latin typeface="Lato Heavy" panose="020F0502020204030203"/>
              </a:rPr>
              <a:t>They</a:t>
            </a:r>
            <a:r>
              <a:rPr lang="nl-NL" dirty="0">
                <a:latin typeface="Lato Heavy" panose="020F0502020204030203"/>
              </a:rPr>
              <a:t> </a:t>
            </a:r>
            <a:r>
              <a:rPr lang="nl-NL" dirty="0" err="1">
                <a:latin typeface="Lato Heavy" panose="020F0502020204030203"/>
              </a:rPr>
              <a:t>expect</a:t>
            </a:r>
            <a:r>
              <a:rPr lang="nl-NL" dirty="0">
                <a:latin typeface="Lato Heavy" panose="020F0502020204030203"/>
              </a:rPr>
              <a:t> </a:t>
            </a:r>
            <a:r>
              <a:rPr lang="nl-NL" dirty="0" err="1">
                <a:latin typeface="Lato Heavy" panose="020F0502020204030203"/>
              </a:rPr>
              <a:t>brands</a:t>
            </a:r>
            <a:r>
              <a:rPr lang="nl-NL" dirty="0">
                <a:latin typeface="Lato Heavy" panose="020F0502020204030203"/>
              </a:rPr>
              <a:t> </a:t>
            </a:r>
            <a:r>
              <a:rPr lang="nl-NL" dirty="0" err="1">
                <a:latin typeface="Lato Heavy" panose="020F0502020204030203"/>
              </a:rPr>
              <a:t>to</a:t>
            </a:r>
            <a:r>
              <a:rPr lang="nl-NL" dirty="0">
                <a:latin typeface="Lato Heavy" panose="020F0502020204030203"/>
              </a:rPr>
              <a:t> </a:t>
            </a:r>
            <a:r>
              <a:rPr lang="nl-NL" dirty="0" err="1">
                <a:latin typeface="Lato Heavy" panose="020F0502020204030203"/>
              </a:rPr>
              <a:t>earn</a:t>
            </a:r>
            <a:r>
              <a:rPr lang="nl-NL" dirty="0">
                <a:latin typeface="Lato Heavy" panose="020F0502020204030203"/>
              </a:rPr>
              <a:t> </a:t>
            </a:r>
            <a:r>
              <a:rPr lang="nl-NL" dirty="0" err="1">
                <a:latin typeface="Lato Heavy" panose="020F0502020204030203"/>
              </a:rPr>
              <a:t>it</a:t>
            </a:r>
            <a:r>
              <a:rPr lang="nl-NL" dirty="0">
                <a:latin typeface="Lato Heavy" panose="020F0502020204030203"/>
              </a:rPr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latin typeface="Lato Heavy" panose="020F0502020204030203"/>
            </a:endParaRPr>
          </a:p>
          <a:p>
            <a:endParaRPr lang="nl-NL" dirty="0">
              <a:latin typeface="Lato Heavy" panose="020F0502020204030203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14351D7-5526-A137-1CB9-970FFFD7A3D8}"/>
              </a:ext>
            </a:extLst>
          </p:cNvPr>
          <p:cNvSpPr txBox="1"/>
          <p:nvPr/>
        </p:nvSpPr>
        <p:spPr>
          <a:xfrm>
            <a:off x="0" y="354089"/>
            <a:ext cx="121204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4400" dirty="0">
                <a:latin typeface="Lato Heavy" panose="020F0502020204030203"/>
              </a:rPr>
              <a:t>Change is </a:t>
            </a:r>
            <a:r>
              <a:rPr lang="nl-NL" sz="4400" dirty="0" err="1">
                <a:latin typeface="Lato Heavy" panose="020F0502020204030203"/>
              </a:rPr>
              <a:t>the</a:t>
            </a:r>
            <a:r>
              <a:rPr lang="nl-NL" sz="4400" dirty="0">
                <a:latin typeface="Lato Heavy" panose="020F0502020204030203"/>
              </a:rPr>
              <a:t> </a:t>
            </a:r>
            <a:r>
              <a:rPr lang="nl-NL" sz="4400" dirty="0" err="1">
                <a:latin typeface="Lato Heavy" panose="020F0502020204030203"/>
              </a:rPr>
              <a:t>only</a:t>
            </a:r>
            <a:r>
              <a:rPr lang="nl-NL" sz="4400" dirty="0">
                <a:latin typeface="Lato Heavy" panose="020F0502020204030203"/>
              </a:rPr>
              <a:t> constant, </a:t>
            </a:r>
          </a:p>
          <a:p>
            <a:r>
              <a:rPr lang="nl-NL" sz="4400" dirty="0">
                <a:latin typeface="Lato Heavy" panose="020F0502020204030203"/>
              </a:rPr>
              <a:t>	             but </a:t>
            </a:r>
            <a:r>
              <a:rPr lang="nl-NL" sz="4400" dirty="0" err="1">
                <a:latin typeface="Lato Heavy" panose="020F0502020204030203"/>
              </a:rPr>
              <a:t>we’re</a:t>
            </a:r>
            <a:r>
              <a:rPr lang="nl-NL" sz="4400" dirty="0">
                <a:latin typeface="Lato Heavy" panose="020F0502020204030203"/>
              </a:rPr>
              <a:t> </a:t>
            </a:r>
            <a:r>
              <a:rPr lang="nl-NL" sz="4400" dirty="0" err="1">
                <a:latin typeface="Lato Heavy" panose="020F0502020204030203"/>
              </a:rPr>
              <a:t>talking</a:t>
            </a:r>
            <a:r>
              <a:rPr lang="nl-NL" sz="4400" dirty="0">
                <a:latin typeface="Lato Heavy" panose="020F0502020204030203"/>
              </a:rPr>
              <a:t> </a:t>
            </a:r>
            <a:r>
              <a:rPr lang="nl-NL" sz="4400" dirty="0" err="1">
                <a:latin typeface="Lato Heavy" panose="020F0502020204030203"/>
              </a:rPr>
              <a:t>serious</a:t>
            </a:r>
            <a:r>
              <a:rPr lang="nl-NL" sz="4400" dirty="0">
                <a:latin typeface="Lato Heavy" panose="020F0502020204030203"/>
              </a:rPr>
              <a:t> changes!</a:t>
            </a:r>
          </a:p>
        </p:txBody>
      </p:sp>
      <p:pic>
        <p:nvPicPr>
          <p:cNvPr id="1034" name="Picture 10" descr="Brand Loyalty and its Importance for E-commerce Businesses - Razorpay Learn">
            <a:extLst>
              <a:ext uri="{FF2B5EF4-FFF2-40B4-BE49-F238E27FC236}">
                <a16:creationId xmlns:a16="http://schemas.microsoft.com/office/drawing/2014/main" id="{DD0BCF3B-9518-96A1-1CDE-EB3D9FB06F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9" t="-311" r="12323" b="311"/>
          <a:stretch>
            <a:fillRect/>
          </a:stretch>
        </p:blipFill>
        <p:spPr bwMode="auto">
          <a:xfrm>
            <a:off x="137001" y="1436915"/>
            <a:ext cx="2612571" cy="300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s Your Gen Z Strategy Mobile Only? Not So Fast, Suggests New Horowitz  Report - Horowitz Research">
            <a:extLst>
              <a:ext uri="{FF2B5EF4-FFF2-40B4-BE49-F238E27FC236}">
                <a16:creationId xmlns:a16="http://schemas.microsoft.com/office/drawing/2014/main" id="{2010E327-AA33-96C1-C3D1-8501426863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0"/>
          <a:stretch/>
        </p:blipFill>
        <p:spPr bwMode="auto">
          <a:xfrm>
            <a:off x="4722719" y="4659506"/>
            <a:ext cx="4122702" cy="211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B080F40-3DFD-795A-32CB-1F93B571ED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10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5201"/>
            <a:ext cx="10515600" cy="1325563"/>
          </a:xfrm>
        </p:spPr>
        <p:txBody>
          <a:bodyPr/>
          <a:lstStyle/>
          <a:p>
            <a:r>
              <a:rPr dirty="0"/>
              <a:t>Changing Landscapes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9595"/>
            <a:ext cx="7960567" cy="48426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• </a:t>
            </a:r>
            <a:r>
              <a:rPr lang="nl-NL" dirty="0"/>
              <a:t>Time-</a:t>
            </a:r>
            <a:r>
              <a:rPr lang="nl-NL" dirty="0" err="1"/>
              <a:t>to</a:t>
            </a:r>
            <a:r>
              <a:rPr lang="nl-NL" dirty="0"/>
              <a:t>-Market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• </a:t>
            </a:r>
            <a:r>
              <a:rPr dirty="0"/>
              <a:t>More SKU</a:t>
            </a:r>
            <a:r>
              <a:rPr lang="nl-NL" dirty="0"/>
              <a:t>’</a:t>
            </a:r>
            <a:r>
              <a:rPr dirty="0"/>
              <a:t>s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• S</a:t>
            </a:r>
            <a:r>
              <a:rPr dirty="0" err="1"/>
              <a:t>horter</a:t>
            </a:r>
            <a:r>
              <a:rPr dirty="0"/>
              <a:t> lifecycles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• </a:t>
            </a:r>
            <a:r>
              <a:rPr dirty="0"/>
              <a:t>Personalization, premiumization 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• </a:t>
            </a:r>
            <a:r>
              <a:rPr lang="nl-NL" dirty="0" err="1"/>
              <a:t>Capex</a:t>
            </a:r>
            <a:endParaRPr lang="nl-NL" dirty="0"/>
          </a:p>
          <a:p>
            <a:pPr marL="0" indent="0">
              <a:buNone/>
            </a:pPr>
            <a:endParaRPr dirty="0"/>
          </a:p>
        </p:txBody>
      </p:sp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CF0301F0-1387-E30C-AE10-E8E65BB18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6" name="Picture 2" descr="Capital Expenditure (CapEx): Example, Budget, Formula and Types">
            <a:extLst>
              <a:ext uri="{FF2B5EF4-FFF2-40B4-BE49-F238E27FC236}">
                <a16:creationId xmlns:a16="http://schemas.microsoft.com/office/drawing/2014/main" id="{2062D541-B411-4524-2500-361EE08979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17128" r="4539" b="10862"/>
          <a:stretch/>
        </p:blipFill>
        <p:spPr bwMode="auto">
          <a:xfrm>
            <a:off x="6096000" y="3847757"/>
            <a:ext cx="3474720" cy="292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Top 10 UK brands: did your favourite make the cut?">
            <a:extLst>
              <a:ext uri="{FF2B5EF4-FFF2-40B4-BE49-F238E27FC236}">
                <a16:creationId xmlns:a16="http://schemas.microsoft.com/office/drawing/2014/main" id="{C67ECF44-CF7C-0A1A-8B4A-819857A6E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727" y="274210"/>
            <a:ext cx="5321073" cy="304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65B63D2-F537-7108-5930-9DE92A2A4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790E38A-432E-B5FA-8054-056312B233DB}"/>
              </a:ext>
            </a:extLst>
          </p:cNvPr>
          <p:cNvSpPr txBox="1"/>
          <p:nvPr/>
        </p:nvSpPr>
        <p:spPr>
          <a:xfrm>
            <a:off x="2926702" y="3204048"/>
            <a:ext cx="65796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/>
              <a:t>5) </a:t>
            </a:r>
            <a:r>
              <a:rPr lang="nl-NL" sz="4400" dirty="0" err="1"/>
              <a:t>Changing</a:t>
            </a:r>
            <a:r>
              <a:rPr lang="nl-NL" sz="4400" dirty="0"/>
              <a:t> </a:t>
            </a:r>
            <a:r>
              <a:rPr lang="nl-NL" sz="4400" dirty="0" err="1"/>
              <a:t>Roles</a:t>
            </a:r>
            <a:r>
              <a:rPr lang="nl-NL" sz="4400" dirty="0"/>
              <a:t>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E4571D1-DA2D-9159-C72A-B073940B8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32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Changing Roles in the Supply Chain</a:t>
            </a:r>
          </a:p>
        </p:txBody>
      </p:sp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2D0071F7-29DE-9C0E-5865-4EFCBCED7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86EC8782-D228-0601-E6E2-11015EEBBB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68828" y="1534300"/>
            <a:ext cx="8259249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l-NL" altLang="nl-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 owners focus on </a:t>
            </a:r>
            <a:r>
              <a:rPr kumimoji="0" lang="nl-NL" altLang="nl-N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brands</a:t>
            </a:r>
            <a:endParaRPr kumimoji="0" lang="nl-NL" altLang="nl-N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nl-NL" altLang="nl-N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l-NL" altLang="nl-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Co-packers lead </a:t>
            </a:r>
            <a:r>
              <a:rPr kumimoji="0" lang="nl-NL" altLang="nl-N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execution</a:t>
            </a:r>
            <a:r>
              <a:rPr kumimoji="0" lang="nl-NL" altLang="nl-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kumimoji="0" lang="nl-NL" altLang="nl-N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innovation</a:t>
            </a:r>
            <a:endParaRPr lang="nl-NL" alt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l-NL" altLang="nl-N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l-NL" altLang="nl-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Nearshoring &amp; </a:t>
            </a:r>
            <a:r>
              <a:rPr kumimoji="0" lang="nl-NL" altLang="nl-N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Reshoring</a:t>
            </a:r>
            <a:r>
              <a:rPr kumimoji="0" lang="nl-NL" altLang="nl-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nl-NL" altLang="nl-N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kumimoji="0" lang="nl-NL" altLang="nl-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nl-NL" altLang="nl-N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fragmented</a:t>
            </a:r>
            <a:r>
              <a:rPr kumimoji="0" lang="nl-NL" altLang="nl-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nl-NL" altLang="nl-N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supply</a:t>
            </a:r>
            <a:r>
              <a:rPr kumimoji="0" lang="nl-NL" altLang="nl-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chain</a:t>
            </a:r>
            <a:endParaRPr kumimoji="0" lang="nl-NL" altLang="nl-N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Suez Canal blockage demonstrates just how much global supply chains rely on  shipping, says International Chamber of Shipping | International Chamber of  Shipping">
            <a:extLst>
              <a:ext uri="{FF2B5EF4-FFF2-40B4-BE49-F238E27FC236}">
                <a16:creationId xmlns:a16="http://schemas.microsoft.com/office/drawing/2014/main" id="{7AAF622F-DAFE-B128-7200-47E5FC3278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07"/>
          <a:stretch>
            <a:fillRect/>
          </a:stretch>
        </p:blipFill>
        <p:spPr bwMode="auto">
          <a:xfrm>
            <a:off x="3198169" y="3879785"/>
            <a:ext cx="6467475" cy="277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B2B5B2A-E7E3-08D8-CA94-F9A70B76E6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88689"/>
            <a:ext cx="3092908" cy="59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D8EB64D-DD7A-88E5-81E8-F9C579C34C5F}"/>
              </a:ext>
            </a:extLst>
          </p:cNvPr>
          <p:cNvSpPr txBox="1"/>
          <p:nvPr/>
        </p:nvSpPr>
        <p:spPr>
          <a:xfrm>
            <a:off x="1691858" y="1439247"/>
            <a:ext cx="817050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latin typeface="Lato Heavy" panose="020F0502020204030203"/>
              </a:rPr>
              <a:t>No, and </a:t>
            </a:r>
            <a:r>
              <a:rPr lang="nl-NL" sz="4000" dirty="0" err="1">
                <a:latin typeface="Lato Heavy" panose="020F0502020204030203"/>
              </a:rPr>
              <a:t>here’s</a:t>
            </a:r>
            <a:r>
              <a:rPr lang="nl-NL" sz="4000" dirty="0">
                <a:latin typeface="Lato Heavy" panose="020F0502020204030203"/>
              </a:rPr>
              <a:t> </a:t>
            </a:r>
            <a:r>
              <a:rPr lang="nl-NL" sz="4000" dirty="0" err="1">
                <a:latin typeface="Lato Heavy" panose="020F0502020204030203"/>
              </a:rPr>
              <a:t>why</a:t>
            </a:r>
            <a:r>
              <a:rPr lang="nl-NL" sz="4000" dirty="0">
                <a:latin typeface="Lato Heavy" panose="020F0502020204030203"/>
              </a:rPr>
              <a:t>:</a:t>
            </a:r>
          </a:p>
          <a:p>
            <a:endParaRPr lang="nl-NL" dirty="0">
              <a:latin typeface="Lato Heavy" panose="020F0502020204030203"/>
            </a:endParaRPr>
          </a:p>
          <a:p>
            <a:endParaRPr lang="nl-NL" dirty="0"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latin typeface="Lato Heavy" panose="020F0502020204030203"/>
              </a:rPr>
              <a:t>Speed </a:t>
            </a:r>
            <a:r>
              <a:rPr lang="nl-NL" sz="2800" dirty="0" err="1">
                <a:latin typeface="Lato Heavy" panose="020F0502020204030203"/>
              </a:rPr>
              <a:t>to</a:t>
            </a:r>
            <a:r>
              <a:rPr lang="nl-NL" sz="2800" dirty="0">
                <a:latin typeface="Lato Heavy" panose="020F0502020204030203"/>
              </a:rPr>
              <a:t> Market!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800" dirty="0"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 err="1">
                <a:latin typeface="Lato Heavy" panose="020F0502020204030203"/>
              </a:rPr>
              <a:t>Growing</a:t>
            </a:r>
            <a:r>
              <a:rPr lang="nl-NL" sz="2800" dirty="0">
                <a:latin typeface="Lato Heavy" panose="020F0502020204030203"/>
              </a:rPr>
              <a:t> </a:t>
            </a:r>
            <a:r>
              <a:rPr lang="nl-NL" sz="2800" dirty="0" err="1">
                <a:latin typeface="Lato Heavy" panose="020F0502020204030203"/>
              </a:rPr>
              <a:t>number</a:t>
            </a:r>
            <a:r>
              <a:rPr lang="nl-NL" sz="2800" dirty="0">
                <a:latin typeface="Lato Heavy" panose="020F0502020204030203"/>
              </a:rPr>
              <a:t> of </a:t>
            </a:r>
            <a:r>
              <a:rPr lang="nl-NL" sz="2800" dirty="0" err="1">
                <a:latin typeface="Lato Heavy" panose="020F0502020204030203"/>
              </a:rPr>
              <a:t>SKU’s</a:t>
            </a:r>
            <a:endParaRPr lang="nl-NL" sz="2800" dirty="0"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800" dirty="0"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 err="1">
                <a:latin typeface="Lato Heavy" panose="020F0502020204030203"/>
              </a:rPr>
              <a:t>Shorter</a:t>
            </a:r>
            <a:r>
              <a:rPr lang="nl-NL" sz="2800" dirty="0">
                <a:latin typeface="Lato Heavy" panose="020F0502020204030203"/>
              </a:rPr>
              <a:t> life </a:t>
            </a:r>
            <a:r>
              <a:rPr lang="nl-NL" sz="2800" dirty="0" err="1">
                <a:latin typeface="Lato Heavy" panose="020F0502020204030203"/>
              </a:rPr>
              <a:t>cycles</a:t>
            </a:r>
            <a:endParaRPr lang="nl-NL" sz="2800" dirty="0"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4000" dirty="0">
              <a:highlight>
                <a:srgbClr val="FFFF00"/>
              </a:highlight>
              <a:latin typeface="Lato Heavy" panose="020F05020202040302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000" dirty="0">
                <a:highlight>
                  <a:srgbClr val="FFFF00"/>
                </a:highlight>
                <a:latin typeface="Lato Heavy" panose="020F0502020204030203"/>
              </a:rPr>
              <a:t>&amp; CAPEX!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14351D7-5526-A137-1CB9-970FFFD7A3D8}"/>
              </a:ext>
            </a:extLst>
          </p:cNvPr>
          <p:cNvSpPr txBox="1"/>
          <p:nvPr/>
        </p:nvSpPr>
        <p:spPr>
          <a:xfrm>
            <a:off x="1691858" y="541401"/>
            <a:ext cx="9122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4400" dirty="0">
                <a:latin typeface="Lato Heavy" panose="020F0502020204030203"/>
              </a:rPr>
              <a:t>Is </a:t>
            </a:r>
            <a:r>
              <a:rPr lang="nl-NL" sz="4400" dirty="0" err="1">
                <a:latin typeface="Lato Heavy" panose="020F0502020204030203"/>
              </a:rPr>
              <a:t>this</a:t>
            </a:r>
            <a:r>
              <a:rPr lang="nl-NL" sz="4400" dirty="0">
                <a:latin typeface="Lato Heavy" panose="020F0502020204030203"/>
              </a:rPr>
              <a:t> part of Brand Owners DNA? </a:t>
            </a:r>
          </a:p>
        </p:txBody>
      </p:sp>
      <p:pic>
        <p:nvPicPr>
          <p:cNvPr id="5122" name="Picture 2" descr="Capital Expenditure (CapEx): Example, Budget, Formula and Types">
            <a:extLst>
              <a:ext uri="{FF2B5EF4-FFF2-40B4-BE49-F238E27FC236}">
                <a16:creationId xmlns:a16="http://schemas.microsoft.com/office/drawing/2014/main" id="{372E8B13-E307-6A3A-DF82-3D85BEAFF3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17128" r="4539" b="10862"/>
          <a:stretch/>
        </p:blipFill>
        <p:spPr bwMode="auto">
          <a:xfrm>
            <a:off x="8983554" y="1439247"/>
            <a:ext cx="3071445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ere To Provide Shareholder Value Desk Name Plate | Finance Gifts">
            <a:extLst>
              <a:ext uri="{FF2B5EF4-FFF2-40B4-BE49-F238E27FC236}">
                <a16:creationId xmlns:a16="http://schemas.microsoft.com/office/drawing/2014/main" id="{B611104E-60ED-B030-DAC7-6B4023B0A1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" t="32234" r="4739" b="32245"/>
          <a:stretch>
            <a:fillRect/>
          </a:stretch>
        </p:blipFill>
        <p:spPr bwMode="auto">
          <a:xfrm>
            <a:off x="5621576" y="4889241"/>
            <a:ext cx="4120726" cy="165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557B14E-47E0-1A3C-791C-2106B317BF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37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40EEE93-AFBF-47EF-9FF4-2607B05FB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pic>
        <p:nvPicPr>
          <p:cNvPr id="19" name="Afbeelding 18" descr="Afbeelding met tekst, Menselijk gezicht, kleding, persoon&#10;&#10;Door AI gegenereerde inhoud is mogelijk onjuist.">
            <a:extLst>
              <a:ext uri="{FF2B5EF4-FFF2-40B4-BE49-F238E27FC236}">
                <a16:creationId xmlns:a16="http://schemas.microsoft.com/office/drawing/2014/main" id="{99FE1E69-F4AE-6D61-B655-45592D455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0"/>
          <a:stretch>
            <a:fillRect/>
          </a:stretch>
        </p:blipFill>
        <p:spPr>
          <a:xfrm>
            <a:off x="3394513" y="69316"/>
            <a:ext cx="5618865" cy="67132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862417-8633-9F18-83D1-669ED36C6D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019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078A8-EDDE-B41B-A63A-B33DB325C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38AAD2F-B5B0-C6A7-E4AB-D1FA7FB72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001" y="6347626"/>
            <a:ext cx="1963998" cy="445058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6532FA5F-9A49-640A-EEE5-3BED05015FCF}"/>
              </a:ext>
            </a:extLst>
          </p:cNvPr>
          <p:cNvSpPr txBox="1"/>
          <p:nvPr/>
        </p:nvSpPr>
        <p:spPr>
          <a:xfrm>
            <a:off x="2556435" y="433255"/>
            <a:ext cx="7399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>
                <a:latin typeface="Lato Heavy" panose="020F0502020204030203"/>
              </a:rPr>
              <a:t>Brand Owners </a:t>
            </a:r>
            <a:r>
              <a:rPr lang="nl-NL" sz="4400" dirty="0" err="1">
                <a:latin typeface="Lato Heavy" panose="020F0502020204030203"/>
              </a:rPr>
              <a:t>build</a:t>
            </a:r>
            <a:r>
              <a:rPr lang="nl-NL" sz="4400" dirty="0">
                <a:latin typeface="Lato Heavy" panose="020F0502020204030203"/>
              </a:rPr>
              <a:t> Brands</a:t>
            </a:r>
          </a:p>
        </p:txBody>
      </p:sp>
      <p:pic>
        <p:nvPicPr>
          <p:cNvPr id="3074" name="Picture 2" descr="Record profits for Rituals - RetailDetail EU">
            <a:extLst>
              <a:ext uri="{FF2B5EF4-FFF2-40B4-BE49-F238E27FC236}">
                <a16:creationId xmlns:a16="http://schemas.microsoft.com/office/drawing/2014/main" id="{19F934E6-155A-161B-4DB0-257F990E1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" t="19525"/>
          <a:stretch/>
        </p:blipFill>
        <p:spPr bwMode="auto">
          <a:xfrm>
            <a:off x="331136" y="1669233"/>
            <a:ext cx="5481683" cy="302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lobal brands — FT.com">
            <a:extLst>
              <a:ext uri="{FF2B5EF4-FFF2-40B4-BE49-F238E27FC236}">
                <a16:creationId xmlns:a16="http://schemas.microsoft.com/office/drawing/2014/main" id="{1EC76186-F5B5-3089-F7AC-5014EEFDF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363" y="1672042"/>
            <a:ext cx="5707882" cy="302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A70DC64-1569-0490-F15E-1B16B3F64C3C}"/>
              </a:ext>
            </a:extLst>
          </p:cNvPr>
          <p:cNvSpPr txBox="1"/>
          <p:nvPr/>
        </p:nvSpPr>
        <p:spPr>
          <a:xfrm>
            <a:off x="2691826" y="4956307"/>
            <a:ext cx="7399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 err="1">
                <a:latin typeface="Lato Heavy" panose="020F0502020204030203"/>
              </a:rPr>
              <a:t>That’s</a:t>
            </a:r>
            <a:r>
              <a:rPr lang="nl-NL" sz="4400" dirty="0">
                <a:latin typeface="Lato Heavy" panose="020F0502020204030203"/>
              </a:rPr>
              <a:t> </a:t>
            </a:r>
            <a:r>
              <a:rPr lang="nl-NL" sz="4400" dirty="0" err="1">
                <a:latin typeface="Lato Heavy" panose="020F0502020204030203"/>
              </a:rPr>
              <a:t>what</a:t>
            </a:r>
            <a:r>
              <a:rPr lang="nl-NL" sz="4400" dirty="0">
                <a:latin typeface="Lato Heavy" panose="020F0502020204030203"/>
              </a:rPr>
              <a:t> </a:t>
            </a:r>
            <a:r>
              <a:rPr lang="nl-NL" sz="4400" dirty="0" err="1">
                <a:latin typeface="Lato Heavy" panose="020F0502020204030203"/>
              </a:rPr>
              <a:t>they</a:t>
            </a:r>
            <a:r>
              <a:rPr lang="nl-NL" sz="4400" dirty="0">
                <a:latin typeface="Lato Heavy" panose="020F0502020204030203"/>
              </a:rPr>
              <a:t> do best!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413703-A356-1B5B-2202-EFC8D66962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91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3087"/>
          </a:xfrm>
        </p:spPr>
        <p:txBody>
          <a:bodyPr>
            <a:normAutofit fontScale="90000"/>
          </a:bodyPr>
          <a:lstStyle/>
          <a:p>
            <a:r>
              <a:rPr lang="en-US" dirty="0"/>
              <a:t>Contract Packing/Manufacturing Market outlook: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dirty="0"/>
              <a:t>$100B (2023) → $160B (2028)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CAGR: &gt;10% </a:t>
            </a:r>
            <a:endParaRPr dirty="0"/>
          </a:p>
          <a:p>
            <a:pPr marL="0" indent="0">
              <a:buNone/>
            </a:pPr>
            <a:endParaRPr dirty="0"/>
          </a:p>
        </p:txBody>
      </p:sp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A241AA1D-8409-AB9E-3415-98774E6C4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10" name="Afbeelding 9" descr="Afbeelding met cilinder, plastic, blauw&#10;&#10;Automatisch gegenereerde beschrijving">
            <a:extLst>
              <a:ext uri="{FF2B5EF4-FFF2-40B4-BE49-F238E27FC236}">
                <a16:creationId xmlns:a16="http://schemas.microsoft.com/office/drawing/2014/main" id="{DA580879-E9C5-5116-8B72-32BD9B254F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2"/>
          <a:stretch/>
        </p:blipFill>
        <p:spPr>
          <a:xfrm>
            <a:off x="6877440" y="2291802"/>
            <a:ext cx="4826880" cy="3837575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827DD03-0022-8B1E-FF29-3EFF75650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702A9-6476-B728-B6C8-20BA3085C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C703-9218-F6CC-FF49-268C0DE7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Success Factors &amp; Market 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EE0D4-5228-645E-6549-9BF7510DF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358"/>
            <a:ext cx="10515600" cy="23793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Key Factors:</a:t>
            </a:r>
          </a:p>
          <a:p>
            <a:endParaRPr lang="nl-NL" dirty="0"/>
          </a:p>
          <a:p>
            <a:r>
              <a:rPr lang="nl-NL" dirty="0"/>
              <a:t>S</a:t>
            </a:r>
            <a:r>
              <a:rPr dirty="0" err="1"/>
              <a:t>calability</a:t>
            </a:r>
            <a:r>
              <a:rPr dirty="0"/>
              <a:t> </a:t>
            </a:r>
            <a:endParaRPr lang="nl-NL" dirty="0"/>
          </a:p>
          <a:p>
            <a:r>
              <a:rPr lang="nl-NL" dirty="0"/>
              <a:t>M</a:t>
            </a:r>
            <a:r>
              <a:rPr dirty="0" err="1"/>
              <a:t>achine</a:t>
            </a:r>
            <a:r>
              <a:rPr dirty="0"/>
              <a:t> availability </a:t>
            </a:r>
            <a:endParaRPr lang="nl-NL" dirty="0"/>
          </a:p>
          <a:p>
            <a:r>
              <a:rPr lang="nl-NL" dirty="0"/>
              <a:t>C</a:t>
            </a:r>
            <a:r>
              <a:rPr dirty="0" err="1"/>
              <a:t>ertifications</a:t>
            </a:r>
            <a:r>
              <a:rPr dirty="0"/>
              <a:t> </a:t>
            </a:r>
            <a:endParaRPr lang="nl-NL" dirty="0"/>
          </a:p>
        </p:txBody>
      </p:sp>
      <p:pic>
        <p:nvPicPr>
          <p:cNvPr id="7" name="Picture 6" descr="tmpar6wk493.png">
            <a:extLst>
              <a:ext uri="{FF2B5EF4-FFF2-40B4-BE49-F238E27FC236}">
                <a16:creationId xmlns:a16="http://schemas.microsoft.com/office/drawing/2014/main" id="{A3EA4289-8EBA-B301-4734-84D3C4A3D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869" y="4345368"/>
            <a:ext cx="2744272" cy="1828800"/>
          </a:xfrm>
          <a:prstGeom prst="rect">
            <a:avLst/>
          </a:prstGeom>
        </p:spPr>
      </p:pic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6A6D1535-C635-CA1D-B6BF-E63FB6F95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6" name="Picture 19" descr="tmpj4piu1ud.png">
            <a:extLst>
              <a:ext uri="{FF2B5EF4-FFF2-40B4-BE49-F238E27FC236}">
                <a16:creationId xmlns:a16="http://schemas.microsoft.com/office/drawing/2014/main" id="{15B3C25B-DC5A-47CA-1B3B-B204CCF8C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70" y="4345368"/>
            <a:ext cx="2739542" cy="1828800"/>
          </a:xfrm>
          <a:prstGeom prst="rect">
            <a:avLst/>
          </a:prstGeom>
        </p:spPr>
      </p:pic>
      <p:pic>
        <p:nvPicPr>
          <p:cNvPr id="8" name="Picture 20" descr="tmpeeksqd8h.png">
            <a:extLst>
              <a:ext uri="{FF2B5EF4-FFF2-40B4-BE49-F238E27FC236}">
                <a16:creationId xmlns:a16="http://schemas.microsoft.com/office/drawing/2014/main" id="{30C41168-3881-D98A-4771-00BA89BA12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4351" y="4348163"/>
            <a:ext cx="2740246" cy="1828800"/>
          </a:xfrm>
          <a:prstGeom prst="rect">
            <a:avLst/>
          </a:prstGeom>
        </p:spPr>
      </p:pic>
      <p:pic>
        <p:nvPicPr>
          <p:cNvPr id="9" name="Picture 14" descr="tmpes9z_5w1.png">
            <a:extLst>
              <a:ext uri="{FF2B5EF4-FFF2-40B4-BE49-F238E27FC236}">
                <a16:creationId xmlns:a16="http://schemas.microsoft.com/office/drawing/2014/main" id="{1700D140-5C8A-A284-8C3E-733179C0A9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9663" y="4348163"/>
            <a:ext cx="2746431" cy="18288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9D1E966-83A4-44C8-16A4-E31B6918F3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48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F151C-F851-14C9-C6A9-2A3C0F83A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FCDEB-78A8-4B1A-94BA-7BAE6B82C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Success Factors &amp; Market Outlook</a:t>
            </a:r>
          </a:p>
        </p:txBody>
      </p:sp>
      <p:pic>
        <p:nvPicPr>
          <p:cNvPr id="14" name="Picture 13" descr="tmpfmu24v1c.png">
            <a:extLst>
              <a:ext uri="{FF2B5EF4-FFF2-40B4-BE49-F238E27FC236}">
                <a16:creationId xmlns:a16="http://schemas.microsoft.com/office/drawing/2014/main" id="{6968666C-10D0-D0B3-0BF7-1125F5189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179" y="4309836"/>
            <a:ext cx="2742830" cy="1828800"/>
          </a:xfrm>
          <a:prstGeom prst="rect">
            <a:avLst/>
          </a:prstGeom>
        </p:spPr>
      </p:pic>
      <p:pic>
        <p:nvPicPr>
          <p:cNvPr id="22" name="Picture 21" descr="tmpq32hsbvb.png">
            <a:extLst>
              <a:ext uri="{FF2B5EF4-FFF2-40B4-BE49-F238E27FC236}">
                <a16:creationId xmlns:a16="http://schemas.microsoft.com/office/drawing/2014/main" id="{CACF6827-265C-1B1D-1450-F6EB5E22B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531" y="4309836"/>
            <a:ext cx="2749118" cy="1828800"/>
          </a:xfrm>
          <a:prstGeom prst="rect">
            <a:avLst/>
          </a:prstGeom>
        </p:spPr>
      </p:pic>
      <p:pic>
        <p:nvPicPr>
          <p:cNvPr id="26" name="Picture 25" descr="tmpwqbrpwk0.png">
            <a:extLst>
              <a:ext uri="{FF2B5EF4-FFF2-40B4-BE49-F238E27FC236}">
                <a16:creationId xmlns:a16="http://schemas.microsoft.com/office/drawing/2014/main" id="{2196896A-2883-8DC6-D8EE-DFC83F21C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8451" y="4309836"/>
            <a:ext cx="2743570" cy="1828800"/>
          </a:xfrm>
          <a:prstGeom prst="rect">
            <a:avLst/>
          </a:prstGeom>
        </p:spPr>
      </p:pic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9FA3A5CC-B087-EA0A-A683-896FC8ECC0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6" name="Picture 26" descr="tmp_g1n7rkv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979" y="4309836"/>
            <a:ext cx="2742831" cy="18288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24DE0D-0442-8F3F-768A-5F36B2C6676C}"/>
              </a:ext>
            </a:extLst>
          </p:cNvPr>
          <p:cNvSpPr txBox="1">
            <a:spLocks/>
          </p:cNvSpPr>
          <p:nvPr/>
        </p:nvSpPr>
        <p:spPr>
          <a:xfrm>
            <a:off x="828869" y="1614785"/>
            <a:ext cx="10515600" cy="23793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Key Factors:</a:t>
            </a:r>
          </a:p>
          <a:p>
            <a:endParaRPr lang="en-US" dirty="0"/>
          </a:p>
          <a:p>
            <a:r>
              <a:rPr lang="en-US" dirty="0"/>
              <a:t>Agility </a:t>
            </a:r>
          </a:p>
          <a:p>
            <a:r>
              <a:rPr lang="en-US" dirty="0"/>
              <a:t>Flexibility</a:t>
            </a:r>
          </a:p>
          <a:p>
            <a:r>
              <a:rPr lang="en-US" dirty="0"/>
              <a:t>Early Engagement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3D2AA6D-79F3-384D-9663-314A33EA5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69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878" y="367425"/>
            <a:ext cx="10515600" cy="1325563"/>
          </a:xfrm>
        </p:spPr>
        <p:txBody>
          <a:bodyPr/>
          <a:lstStyle/>
          <a:p>
            <a:r>
              <a:rPr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878" y="2668556"/>
            <a:ext cx="11125049" cy="16141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l-NL" sz="5400" dirty="0"/>
              <a:t>Brand owners </a:t>
            </a:r>
            <a:r>
              <a:rPr lang="nl-NL" sz="5400" dirty="0" err="1"/>
              <a:t>thrive</a:t>
            </a:r>
            <a:r>
              <a:rPr lang="nl-NL" sz="5400" dirty="0"/>
              <a:t> by building </a:t>
            </a:r>
            <a:r>
              <a:rPr lang="nl-NL" sz="5400" dirty="0" err="1"/>
              <a:t>brands</a:t>
            </a:r>
            <a:r>
              <a:rPr lang="nl-NL" sz="5400" dirty="0"/>
              <a:t> </a:t>
            </a:r>
            <a:r>
              <a:rPr lang="nl-NL" sz="5400" dirty="0" err="1"/>
              <a:t>while</a:t>
            </a:r>
            <a:r>
              <a:rPr lang="nl-NL" sz="5400" dirty="0"/>
              <a:t> partners master operations!</a:t>
            </a:r>
            <a:endParaRPr sz="5400" dirty="0"/>
          </a:p>
        </p:txBody>
      </p:sp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7591E662-5FCB-C674-E696-7BDFD60DB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61F8192-E7CC-ECD8-D4CE-D96F51D54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678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sz="4400" dirty="0"/>
              <a:t>Thank you!</a:t>
            </a:r>
          </a:p>
        </p:txBody>
      </p:sp>
      <p:pic>
        <p:nvPicPr>
          <p:cNvPr id="5" name="Picture 20" descr="image.png">
            <a:extLst>
              <a:ext uri="{FF2B5EF4-FFF2-40B4-BE49-F238E27FC236}">
                <a16:creationId xmlns:a16="http://schemas.microsoft.com/office/drawing/2014/main" id="{0480E8C7-9839-DC87-1877-9B8AB0486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559" y="6233887"/>
            <a:ext cx="2421095" cy="548640"/>
          </a:xfrm>
          <a:prstGeom prst="rect">
            <a:avLst/>
          </a:prstGeom>
        </p:spPr>
      </p:pic>
      <p:pic>
        <p:nvPicPr>
          <p:cNvPr id="6" name="Afbeelding 5">
            <a:hlinkClick r:id="rId4"/>
            <a:extLst>
              <a:ext uri="{FF2B5EF4-FFF2-40B4-BE49-F238E27FC236}">
                <a16:creationId xmlns:a16="http://schemas.microsoft.com/office/drawing/2014/main" id="{391C1859-6482-4378-5C4B-659C41BEC63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58" t="44736" b="11826"/>
          <a:stretch/>
        </p:blipFill>
        <p:spPr bwMode="auto">
          <a:xfrm>
            <a:off x="5007388" y="3215934"/>
            <a:ext cx="2177224" cy="2159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C02092F-BABF-1198-CEB7-465EB874D4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4" b="24676"/>
          <a:stretch>
            <a:fillRect/>
          </a:stretch>
        </p:blipFill>
        <p:spPr bwMode="auto">
          <a:xfrm>
            <a:off x="90346" y="6151359"/>
            <a:ext cx="3287336" cy="6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16709</TotalTime>
  <Words>662</Words>
  <Application>Microsoft Office PowerPoint</Application>
  <PresentationFormat>Breedbeeld</PresentationFormat>
  <Paragraphs>158</Paragraphs>
  <Slides>29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Lato Heavy</vt:lpstr>
      <vt:lpstr>Kantoorthema</vt:lpstr>
      <vt:lpstr>Shifting Dynamics in the Global Supply Chains</vt:lpstr>
      <vt:lpstr>Agenda</vt:lpstr>
      <vt:lpstr>1) Some Introductions</vt:lpstr>
      <vt:lpstr>Introductions</vt:lpstr>
      <vt:lpstr>Contract Packing / Contract Manufacturing</vt:lpstr>
      <vt:lpstr>Introductions</vt:lpstr>
      <vt:lpstr>Introductions</vt:lpstr>
      <vt:lpstr>2) Some Challenges</vt:lpstr>
      <vt:lpstr>The global supply chain is rapidly evolving </vt:lpstr>
      <vt:lpstr>The Perfect Storm – Part 1</vt:lpstr>
      <vt:lpstr>The Perfect Storm – Part 2</vt:lpstr>
      <vt:lpstr>Serious Sustainability Challenges</vt:lpstr>
      <vt:lpstr>3) Some Perspective</vt:lpstr>
      <vt:lpstr>Let’s put things into perspective</vt:lpstr>
      <vt:lpstr>What do you think has the highest impact?</vt:lpstr>
      <vt:lpstr>Packaging protects more than it consumes!</vt:lpstr>
      <vt:lpstr>PowerPoint-presentatie</vt:lpstr>
      <vt:lpstr>PowerPoint-presentatie</vt:lpstr>
      <vt:lpstr>Changing Landscapes</vt:lpstr>
      <vt:lpstr>PowerPoint-presentatie</vt:lpstr>
      <vt:lpstr>Changing Roles in the Supply Chain</vt:lpstr>
      <vt:lpstr>PowerPoint-presentatie</vt:lpstr>
      <vt:lpstr>PowerPoint-presentatie</vt:lpstr>
      <vt:lpstr>PowerPoint-presentatie</vt:lpstr>
      <vt:lpstr>Contract Packing/Manufacturing Market outlook:</vt:lpstr>
      <vt:lpstr>Success Factors &amp; Market Outlook</vt:lpstr>
      <vt:lpstr>Success Factors &amp; Market Outlook</vt:lpstr>
      <vt:lpstr>Conclusion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Marc van den Maagdenberg</dc:creator>
  <cp:lastModifiedBy>Ton Knipscheer</cp:lastModifiedBy>
  <cp:revision>49</cp:revision>
  <cp:lastPrinted>2025-11-21T14:09:41Z</cp:lastPrinted>
  <dcterms:created xsi:type="dcterms:W3CDTF">2021-09-06T07:26:20Z</dcterms:created>
  <dcterms:modified xsi:type="dcterms:W3CDTF">2025-11-21T15:44:14Z</dcterms:modified>
</cp:coreProperties>
</file>