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1" r:id="rId2"/>
  </p:sldMasterIdLst>
  <p:notesMasterIdLst>
    <p:notesMasterId r:id="rId18"/>
  </p:notesMasterIdLst>
  <p:sldIdLst>
    <p:sldId id="256" r:id="rId3"/>
    <p:sldId id="4352" r:id="rId4"/>
    <p:sldId id="270" r:id="rId5"/>
    <p:sldId id="257" r:id="rId6"/>
    <p:sldId id="259" r:id="rId7"/>
    <p:sldId id="258" r:id="rId8"/>
    <p:sldId id="260" r:id="rId9"/>
    <p:sldId id="271" r:id="rId10"/>
    <p:sldId id="273" r:id="rId11"/>
    <p:sldId id="4353" r:id="rId12"/>
    <p:sldId id="274" r:id="rId13"/>
    <p:sldId id="261" r:id="rId14"/>
    <p:sldId id="275" r:id="rId15"/>
    <p:sldId id="276" r:id="rId16"/>
    <p:sldId id="267" r:id="rId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C5A055-1747-4D8C-BCF2-38C16E07E1F0}" v="34" dt="2025-10-31T08:22:41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540" autoAdjust="0"/>
  </p:normalViewPr>
  <p:slideViewPr>
    <p:cSldViewPr snapToGrid="0">
      <p:cViewPr varScale="1">
        <p:scale>
          <a:sx n="116" d="100"/>
          <a:sy n="116" d="100"/>
        </p:scale>
        <p:origin x="14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hatnagar, Achint" userId="ce4f21c0-b46e-4fd8-9d41-4713452f4096" providerId="ADAL" clId="{2CC1E6D2-B32F-496B-98C9-18676D3D68E9}"/>
    <pc:docChg chg="undo custSel delSld modSld">
      <pc:chgData name="Bhatnagar, Achint" userId="ce4f21c0-b46e-4fd8-9d41-4713452f4096" providerId="ADAL" clId="{2CC1E6D2-B32F-496B-98C9-18676D3D68E9}" dt="2025-10-31T08:23:01.281" v="143" actId="6549"/>
      <pc:docMkLst>
        <pc:docMk/>
      </pc:docMkLst>
      <pc:sldChg chg="addSp delSp modSp mod">
        <pc:chgData name="Bhatnagar, Achint" userId="ce4f21c0-b46e-4fd8-9d41-4713452f4096" providerId="ADAL" clId="{2CC1E6D2-B32F-496B-98C9-18676D3D68E9}" dt="2025-10-28T12:50:10.422" v="59" actId="20577"/>
        <pc:sldMkLst>
          <pc:docMk/>
          <pc:sldMk cId="0" sldId="257"/>
        </pc:sldMkLst>
        <pc:spChg chg="add mod">
          <ac:chgData name="Bhatnagar, Achint" userId="ce4f21c0-b46e-4fd8-9d41-4713452f4096" providerId="ADAL" clId="{2CC1E6D2-B32F-496B-98C9-18676D3D68E9}" dt="2025-10-28T12:50:10.422" v="59" actId="20577"/>
          <ac:spMkLst>
            <pc:docMk/>
            <pc:sldMk cId="0" sldId="257"/>
            <ac:spMk id="3" creationId="{165515BF-110C-0EAD-F973-D836A7E76DD4}"/>
          </ac:spMkLst>
        </pc:spChg>
        <pc:spChg chg="mod">
          <ac:chgData name="Bhatnagar, Achint" userId="ce4f21c0-b46e-4fd8-9d41-4713452f4096" providerId="ADAL" clId="{2CC1E6D2-B32F-496B-98C9-18676D3D68E9}" dt="2025-10-28T12:04:51.300" v="43" actId="20577"/>
          <ac:spMkLst>
            <pc:docMk/>
            <pc:sldMk cId="0" sldId="257"/>
            <ac:spMk id="71" creationId="{00000000-0000-0000-0000-000000000000}"/>
          </ac:spMkLst>
        </pc:spChg>
      </pc:sldChg>
      <pc:sldChg chg="modSp mod">
        <pc:chgData name="Bhatnagar, Achint" userId="ce4f21c0-b46e-4fd8-9d41-4713452f4096" providerId="ADAL" clId="{2CC1E6D2-B32F-496B-98C9-18676D3D68E9}" dt="2025-10-28T12:50:32.512" v="61" actId="14100"/>
        <pc:sldMkLst>
          <pc:docMk/>
          <pc:sldMk cId="0" sldId="258"/>
        </pc:sldMkLst>
        <pc:spChg chg="mod">
          <ac:chgData name="Bhatnagar, Achint" userId="ce4f21c0-b46e-4fd8-9d41-4713452f4096" providerId="ADAL" clId="{2CC1E6D2-B32F-496B-98C9-18676D3D68E9}" dt="2025-10-28T12:50:32.512" v="61" actId="14100"/>
          <ac:spMkLst>
            <pc:docMk/>
            <pc:sldMk cId="0" sldId="258"/>
            <ac:spMk id="77" creationId="{00000000-0000-0000-0000-000000000000}"/>
          </ac:spMkLst>
        </pc:spChg>
      </pc:sldChg>
      <pc:sldChg chg="delSp modSp mod modNotesTx">
        <pc:chgData name="Bhatnagar, Achint" userId="ce4f21c0-b46e-4fd8-9d41-4713452f4096" providerId="ADAL" clId="{2CC1E6D2-B32F-496B-98C9-18676D3D68E9}" dt="2025-10-31T08:22:45.893" v="142" actId="478"/>
        <pc:sldMkLst>
          <pc:docMk/>
          <pc:sldMk cId="0" sldId="259"/>
        </pc:sldMkLst>
        <pc:spChg chg="del mod">
          <ac:chgData name="Bhatnagar, Achint" userId="ce4f21c0-b46e-4fd8-9d41-4713452f4096" providerId="ADAL" clId="{2CC1E6D2-B32F-496B-98C9-18676D3D68E9}" dt="2025-10-31T08:22:45.893" v="142" actId="478"/>
          <ac:spMkLst>
            <pc:docMk/>
            <pc:sldMk cId="0" sldId="259"/>
            <ac:spMk id="12" creationId="{0852F0D1-FEAE-6BB1-48D4-DEFCCCE82131}"/>
          </ac:spMkLst>
        </pc:spChg>
        <pc:spChg chg="mod">
          <ac:chgData name="Bhatnagar, Achint" userId="ce4f21c0-b46e-4fd8-9d41-4713452f4096" providerId="ADAL" clId="{2CC1E6D2-B32F-496B-98C9-18676D3D68E9}" dt="2025-10-30T13:31:53.187" v="124" actId="14100"/>
          <ac:spMkLst>
            <pc:docMk/>
            <pc:sldMk cId="0" sldId="259"/>
            <ac:spMk id="80" creationId="{00000000-0000-0000-0000-000000000000}"/>
          </ac:spMkLst>
        </pc:spChg>
      </pc:sldChg>
      <pc:sldChg chg="addSp delSp modSp mod">
        <pc:chgData name="Bhatnagar, Achint" userId="ce4f21c0-b46e-4fd8-9d41-4713452f4096" providerId="ADAL" clId="{2CC1E6D2-B32F-496B-98C9-18676D3D68E9}" dt="2025-10-31T08:23:01.281" v="143" actId="6549"/>
        <pc:sldMkLst>
          <pc:docMk/>
          <pc:sldMk cId="0" sldId="260"/>
        </pc:sldMkLst>
        <pc:spChg chg="add del mod">
          <ac:chgData name="Bhatnagar, Achint" userId="ce4f21c0-b46e-4fd8-9d41-4713452f4096" providerId="ADAL" clId="{2CC1E6D2-B32F-496B-98C9-18676D3D68E9}" dt="2025-10-31T08:23:01.281" v="143" actId="6549"/>
          <ac:spMkLst>
            <pc:docMk/>
            <pc:sldMk cId="0" sldId="260"/>
            <ac:spMk id="2" creationId="{67B48459-23E4-6AEB-61C7-33B695DE4F22}"/>
          </ac:spMkLst>
        </pc:spChg>
      </pc:sldChg>
      <pc:sldChg chg="modSp mod">
        <pc:chgData name="Bhatnagar, Achint" userId="ce4f21c0-b46e-4fd8-9d41-4713452f4096" providerId="ADAL" clId="{2CC1E6D2-B32F-496B-98C9-18676D3D68E9}" dt="2025-10-28T12:56:12.021" v="85" actId="14100"/>
        <pc:sldMkLst>
          <pc:docMk/>
          <pc:sldMk cId="0" sldId="262"/>
        </pc:sldMkLst>
        <pc:spChg chg="mod">
          <ac:chgData name="Bhatnagar, Achint" userId="ce4f21c0-b46e-4fd8-9d41-4713452f4096" providerId="ADAL" clId="{2CC1E6D2-B32F-496B-98C9-18676D3D68E9}" dt="2025-10-28T12:56:12.021" v="85" actId="14100"/>
          <ac:spMkLst>
            <pc:docMk/>
            <pc:sldMk cId="0" sldId="262"/>
            <ac:spMk id="90" creationId="{00000000-0000-0000-0000-000000000000}"/>
          </ac:spMkLst>
        </pc:spChg>
      </pc:sldChg>
      <pc:sldChg chg="modSp mod">
        <pc:chgData name="Bhatnagar, Achint" userId="ce4f21c0-b46e-4fd8-9d41-4713452f4096" providerId="ADAL" clId="{2CC1E6D2-B32F-496B-98C9-18676D3D68E9}" dt="2025-10-28T12:58:29.822" v="118" actId="1076"/>
        <pc:sldMkLst>
          <pc:docMk/>
          <pc:sldMk cId="0" sldId="267"/>
        </pc:sldMkLst>
        <pc:spChg chg="mod">
          <ac:chgData name="Bhatnagar, Achint" userId="ce4f21c0-b46e-4fd8-9d41-4713452f4096" providerId="ADAL" clId="{2CC1E6D2-B32F-496B-98C9-18676D3D68E9}" dt="2025-10-28T12:58:29.822" v="118" actId="1076"/>
          <ac:spMkLst>
            <pc:docMk/>
            <pc:sldMk cId="0" sldId="267"/>
            <ac:spMk id="102" creationId="{00000000-0000-0000-0000-000000000000}"/>
          </ac:spMkLst>
        </pc:spChg>
      </pc:sldChg>
      <pc:sldChg chg="addSp delSp modSp mod">
        <pc:chgData name="Bhatnagar, Achint" userId="ce4f21c0-b46e-4fd8-9d41-4713452f4096" providerId="ADAL" clId="{2CC1E6D2-B32F-496B-98C9-18676D3D68E9}" dt="2025-10-28T12:04:23.475" v="41" actId="5793"/>
        <pc:sldMkLst>
          <pc:docMk/>
          <pc:sldMk cId="3456361571" sldId="270"/>
        </pc:sldMkLst>
        <pc:spChg chg="add del mod">
          <ac:chgData name="Bhatnagar, Achint" userId="ce4f21c0-b46e-4fd8-9d41-4713452f4096" providerId="ADAL" clId="{2CC1E6D2-B32F-496B-98C9-18676D3D68E9}" dt="2025-10-28T12:03:37.433" v="25" actId="1076"/>
          <ac:spMkLst>
            <pc:docMk/>
            <pc:sldMk cId="3456361571" sldId="270"/>
            <ac:spMk id="3" creationId="{F25C6025-2E99-CFB0-21BA-E424839A556A}"/>
          </ac:spMkLst>
        </pc:spChg>
        <pc:spChg chg="add del mod">
          <ac:chgData name="Bhatnagar, Achint" userId="ce4f21c0-b46e-4fd8-9d41-4713452f4096" providerId="ADAL" clId="{2CC1E6D2-B32F-496B-98C9-18676D3D68E9}" dt="2025-10-28T12:04:23.475" v="41" actId="5793"/>
          <ac:spMkLst>
            <pc:docMk/>
            <pc:sldMk cId="3456361571" sldId="270"/>
            <ac:spMk id="4" creationId="{E7094A12-7905-D440-912C-36A9F1DF104F}"/>
          </ac:spMkLst>
        </pc:spChg>
        <pc:spChg chg="add del">
          <ac:chgData name="Bhatnagar, Achint" userId="ce4f21c0-b46e-4fd8-9d41-4713452f4096" providerId="ADAL" clId="{2CC1E6D2-B32F-496B-98C9-18676D3D68E9}" dt="2025-10-28T12:03:45.349" v="27" actId="478"/>
          <ac:spMkLst>
            <pc:docMk/>
            <pc:sldMk cId="3456361571" sldId="270"/>
            <ac:spMk id="82" creationId="{CF50C361-83D3-20FB-B858-E22DDFDEF6B5}"/>
          </ac:spMkLst>
        </pc:spChg>
      </pc:sldChg>
      <pc:sldChg chg="addSp delSp modSp mod modNotesTx">
        <pc:chgData name="Bhatnagar, Achint" userId="ce4f21c0-b46e-4fd8-9d41-4713452f4096" providerId="ADAL" clId="{2CC1E6D2-B32F-496B-98C9-18676D3D68E9}" dt="2025-10-28T12:57:24.815" v="101" actId="1076"/>
        <pc:sldMkLst>
          <pc:docMk/>
          <pc:sldMk cId="639325068" sldId="271"/>
        </pc:sldMkLst>
        <pc:spChg chg="add mod">
          <ac:chgData name="Bhatnagar, Achint" userId="ce4f21c0-b46e-4fd8-9d41-4713452f4096" providerId="ADAL" clId="{2CC1E6D2-B32F-496B-98C9-18676D3D68E9}" dt="2025-10-28T12:57:24.815" v="101" actId="1076"/>
          <ac:spMkLst>
            <pc:docMk/>
            <pc:sldMk cId="639325068" sldId="271"/>
            <ac:spMk id="3" creationId="{15B8A51F-A814-F6D7-7C6F-A64FA479F71D}"/>
          </ac:spMkLst>
        </pc:spChg>
      </pc:sldChg>
      <pc:sldChg chg="del">
        <pc:chgData name="Bhatnagar, Achint" userId="ce4f21c0-b46e-4fd8-9d41-4713452f4096" providerId="ADAL" clId="{2CC1E6D2-B32F-496B-98C9-18676D3D68E9}" dt="2025-10-28T12:58:44.226" v="120" actId="47"/>
        <pc:sldMkLst>
          <pc:docMk/>
          <pc:sldMk cId="4011899894" sldId="272"/>
        </pc:sldMkLst>
      </pc:sldChg>
      <pc:sldChg chg="addSp delSp modSp mod modNotesTx">
        <pc:chgData name="Bhatnagar, Achint" userId="ce4f21c0-b46e-4fd8-9d41-4713452f4096" providerId="ADAL" clId="{2CC1E6D2-B32F-496B-98C9-18676D3D68E9}" dt="2025-10-28T12:57:55.350" v="110" actId="1076"/>
        <pc:sldMkLst>
          <pc:docMk/>
          <pc:sldMk cId="599108271" sldId="273"/>
        </pc:sldMkLst>
        <pc:spChg chg="add mod">
          <ac:chgData name="Bhatnagar, Achint" userId="ce4f21c0-b46e-4fd8-9d41-4713452f4096" providerId="ADAL" clId="{2CC1E6D2-B32F-496B-98C9-18676D3D68E9}" dt="2025-10-28T12:57:55.350" v="110" actId="1076"/>
          <ac:spMkLst>
            <pc:docMk/>
            <pc:sldMk cId="599108271" sldId="273"/>
            <ac:spMk id="2" creationId="{3DD59D35-B3C6-EABC-B2CF-F5A77022E43C}"/>
          </ac:spMkLst>
        </pc:spChg>
      </pc:sldChg>
      <pc:sldChg chg="addSp delSp modSp mod">
        <pc:chgData name="Bhatnagar, Achint" userId="ce4f21c0-b46e-4fd8-9d41-4713452f4096" providerId="ADAL" clId="{2CC1E6D2-B32F-496B-98C9-18676D3D68E9}" dt="2025-10-28T12:59:09.518" v="123" actId="20577"/>
        <pc:sldMkLst>
          <pc:docMk/>
          <pc:sldMk cId="3700884937" sldId="274"/>
        </pc:sldMkLst>
        <pc:spChg chg="mod">
          <ac:chgData name="Bhatnagar, Achint" userId="ce4f21c0-b46e-4fd8-9d41-4713452f4096" providerId="ADAL" clId="{2CC1E6D2-B32F-496B-98C9-18676D3D68E9}" dt="2025-10-28T12:59:09.518" v="123" actId="20577"/>
          <ac:spMkLst>
            <pc:docMk/>
            <pc:sldMk cId="3700884937" sldId="274"/>
            <ac:spMk id="90" creationId="{4C97B3EC-D4BE-E3D7-57F1-F7121EF62585}"/>
          </ac:spMkLst>
        </pc:spChg>
      </pc:sldChg>
      <pc:sldChg chg="del">
        <pc:chgData name="Bhatnagar, Achint" userId="ce4f21c0-b46e-4fd8-9d41-4713452f4096" providerId="ADAL" clId="{2CC1E6D2-B32F-496B-98C9-18676D3D68E9}" dt="2025-10-28T12:58:41.777" v="119" actId="47"/>
        <pc:sldMkLst>
          <pc:docMk/>
          <pc:sldMk cId="3119523883" sldId="277"/>
        </pc:sldMkLst>
      </pc:sldChg>
    </pc:docChg>
  </pc:docChgLst>
  <pc:docChgLst>
    <pc:chgData name="Achint Bhatnagar" userId="3f427dab7c0996f2" providerId="LiveId" clId="{E4CC99B0-BC0A-4562-A86F-52FD5763C9FF}"/>
    <pc:docChg chg="modSld">
      <pc:chgData name="Achint Bhatnagar" userId="3f427dab7c0996f2" providerId="LiveId" clId="{E4CC99B0-BC0A-4562-A86F-52FD5763C9FF}" dt="2025-08-13T11:08:01.619" v="70" actId="1035"/>
      <pc:docMkLst>
        <pc:docMk/>
      </pc:docMkLst>
      <pc:sldChg chg="modSp mod">
        <pc:chgData name="Achint Bhatnagar" userId="3f427dab7c0996f2" providerId="LiveId" clId="{E4CC99B0-BC0A-4562-A86F-52FD5763C9FF}" dt="2025-08-13T11:07:43.950" v="61" actId="255"/>
        <pc:sldMkLst>
          <pc:docMk/>
          <pc:sldMk cId="0" sldId="257"/>
        </pc:sldMkLst>
      </pc:sldChg>
      <pc:sldChg chg="modSp mod">
        <pc:chgData name="Achint Bhatnagar" userId="3f427dab7c0996f2" providerId="LiveId" clId="{E4CC99B0-BC0A-4562-A86F-52FD5763C9FF}" dt="2025-08-13T11:08:01.619" v="70" actId="1035"/>
        <pc:sldMkLst>
          <pc:docMk/>
          <pc:sldMk cId="0" sldId="259"/>
        </pc:sldMkLst>
      </pc:sldChg>
      <pc:sldChg chg="modSp mod">
        <pc:chgData name="Achint Bhatnagar" userId="3f427dab7c0996f2" providerId="LiveId" clId="{E4CC99B0-BC0A-4562-A86F-52FD5763C9FF}" dt="2025-08-13T11:05:42.635" v="6" actId="20577"/>
        <pc:sldMkLst>
          <pc:docMk/>
          <pc:sldMk cId="3456361571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28B0C-C10D-46C6-BF0B-442BEB7EF4EE}" type="datetimeFigureOut">
              <a:rPr lang="en-IN" smtClean="0"/>
              <a:t>21-11-2025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814A3-9AE4-4874-9AD3-2D41722998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2811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0080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/>
              <a:t>The Foundational 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/>
              <a:t>The Impact on Agility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/>
              <a:t>AI Solution(s) for Master Data Agility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1600" dirty="0"/>
              <a:t>Intelligent Data Ingestion &amp; Cleansing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Continuous Enrichment and Predictive Insights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1600" dirty="0"/>
              <a:t>Accelerating Supply Chain Agility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/>
              <a:t>Use Case : Medical Device Manufacturer, API manufacturer, Cell Therapy Manufacturer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7903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dirty="0"/>
              <a:t>It becomes </a:t>
            </a:r>
            <a:r>
              <a:rPr lang="en-US" sz="1200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outdated (incorrect)</a:t>
            </a:r>
            <a:r>
              <a:rPr lang="en-US" sz="1200" dirty="0"/>
              <a:t>, leads to data silos, and creates a rigid (manual) supply chain.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Start ups / Scale ups (New company / site) have </a:t>
            </a:r>
            <a:r>
              <a:rPr lang="en-US" sz="1200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too much changing MD</a:t>
            </a:r>
            <a:r>
              <a:rPr lang="en-US" sz="1200" dirty="0"/>
              <a:t>.</a:t>
            </a:r>
          </a:p>
          <a:p>
            <a:pPr marL="171450" indent="-171450">
              <a:buFontTx/>
              <a:buChar char="-"/>
            </a:pPr>
            <a:r>
              <a:rPr lang="en-IN" sz="1200" dirty="0"/>
              <a:t>Business where dependencies are unclear.</a:t>
            </a:r>
          </a:p>
          <a:p>
            <a:pPr marL="628650" lvl="1" indent="-171450">
              <a:buFontTx/>
              <a:buChar char="-"/>
            </a:pPr>
            <a:r>
              <a:rPr lang="en-IN" sz="1200" dirty="0"/>
              <a:t>API manufacturing (Small molecule / Biologics) – how much of raw materials will produce how much output. What parameters will control enhance production. </a:t>
            </a:r>
          </a:p>
          <a:p>
            <a:pPr marL="628650" lvl="1" indent="-171450">
              <a:buFontTx/>
              <a:buChar char="-"/>
            </a:pPr>
            <a:r>
              <a:rPr lang="en-IN" sz="1200" dirty="0"/>
              <a:t>Media Manufacturing – How much of the raw materials will produce how much output. (Antibodies / cells) etc.</a:t>
            </a:r>
          </a:p>
          <a:p>
            <a:pPr marL="171450" indent="-171450">
              <a:buFontTx/>
              <a:buChar char="-"/>
            </a:pPr>
            <a:r>
              <a:rPr lang="en-IN" sz="1200" dirty="0"/>
              <a:t>Independent Demand and rapidly changing demand.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9122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b="1" dirty="0">
                <a:solidFill>
                  <a:schemeClr val="dk1"/>
                </a:solidFill>
                <a:latin typeface="Be Vietnam Pro Light"/>
                <a:ea typeface="Be Vietnam Pro Light"/>
              </a:rPr>
              <a:t>Slow Decision-Making: </a:t>
            </a:r>
            <a:r>
              <a:rPr lang="en-US" sz="1200" dirty="0">
                <a:solidFill>
                  <a:schemeClr val="dk1"/>
                </a:solidFill>
                <a:latin typeface="Be Vietnam Pro Light"/>
                <a:ea typeface="Be Vietnam Pro Light"/>
              </a:rPr>
              <a:t>Decisions are based on old, incomplete data.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dirty="0">
              <a:solidFill>
                <a:schemeClr val="dk1"/>
              </a:solidFill>
              <a:latin typeface="Be Vietnam Pro Light"/>
              <a:ea typeface="Be Vietnam Pro Light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b="1" dirty="0">
                <a:solidFill>
                  <a:schemeClr val="dk1"/>
                </a:solidFill>
                <a:latin typeface="Be Vietnam Pro Light"/>
                <a:ea typeface="Be Vietnam Pro Light"/>
              </a:rPr>
              <a:t>Operational Inefficiencies: </a:t>
            </a:r>
            <a:r>
              <a:rPr lang="en-US" sz="1200" dirty="0">
                <a:solidFill>
                  <a:schemeClr val="dk1"/>
                </a:solidFill>
                <a:latin typeface="Be Vietnam Pro Light"/>
                <a:ea typeface="Be Vietnam Pro Light"/>
              </a:rPr>
              <a:t>Errors and inconsistent formats lead to costly mistakes.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dirty="0">
              <a:solidFill>
                <a:schemeClr val="dk1"/>
              </a:solidFill>
              <a:latin typeface="Be Vietnam Pro Light"/>
              <a:ea typeface="Be Vietnam Pro Light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b="1" dirty="0">
                <a:solidFill>
                  <a:schemeClr val="dk1"/>
                </a:solidFill>
                <a:latin typeface="Be Vietnam Pro Light"/>
                <a:ea typeface="Be Vietnam Pro Light"/>
              </a:rPr>
              <a:t>Poor Visibility: </a:t>
            </a:r>
            <a:r>
              <a:rPr lang="en-US" sz="1200" dirty="0">
                <a:solidFill>
                  <a:schemeClr val="dk1"/>
                </a:solidFill>
                <a:latin typeface="Be Vietnam Pro Light"/>
                <a:ea typeface="Be Vietnam Pro Light"/>
              </a:rPr>
              <a:t>Difficulty in seeing the full, end-to-end supply chain.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dirty="0">
              <a:solidFill>
                <a:schemeClr val="dk1"/>
              </a:solidFill>
              <a:latin typeface="Be Vietnam Pro Light"/>
              <a:ea typeface="Be Vietnam Pro Light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b="1" dirty="0">
                <a:solidFill>
                  <a:schemeClr val="dk1"/>
                </a:solidFill>
                <a:latin typeface="Be Vietnam Pro Light"/>
                <a:ea typeface="Be Vietnam Pro Light"/>
              </a:rPr>
              <a:t>Inability to Scale: </a:t>
            </a:r>
            <a:r>
              <a:rPr lang="en-US" sz="1200" dirty="0">
                <a:solidFill>
                  <a:schemeClr val="dk1"/>
                </a:solidFill>
                <a:latin typeface="Be Vietnam Pro Light"/>
                <a:ea typeface="Be Vietnam Pro Light"/>
              </a:rPr>
              <a:t>Manual processes can't keep up with growth.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b="0" u="none" strike="noStrike" noProof="0" dirty="0">
              <a:solidFill>
                <a:schemeClr val="dk1"/>
              </a:solidFill>
              <a:effectLst/>
              <a:uFillTx/>
              <a:latin typeface="Be Vietnam Pro Light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noProof="0" dirty="0">
                <a:solidFill>
                  <a:srgbClr val="000000"/>
                </a:solidFill>
                <a:effectLst/>
                <a:uFillTx/>
                <a:latin typeface="OpenSymbol"/>
              </a:rPr>
              <a:t>Financial loss: </a:t>
            </a:r>
            <a:r>
              <a:rPr lang="en-US" sz="1200" b="0" u="none" strike="noStrike" noProof="0" dirty="0">
                <a:solidFill>
                  <a:srgbClr val="000000"/>
                </a:solidFill>
                <a:effectLst/>
                <a:uFillTx/>
                <a:latin typeface="OpenSymbol"/>
              </a:rPr>
              <a:t>Expired material to be scrapped.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400" b="1" dirty="0">
                <a:solidFill>
                  <a:schemeClr val="dk1"/>
                </a:solidFill>
                <a:ea typeface="Be Vietnam Pro Light"/>
              </a:rPr>
              <a:t>References: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1" dirty="0">
              <a:solidFill>
                <a:schemeClr val="dk1"/>
              </a:solidFill>
              <a:ea typeface="Be Vietnam Pro Light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b="1" dirty="0">
                <a:solidFill>
                  <a:schemeClr val="dk1"/>
                </a:solidFill>
                <a:latin typeface="+mn-lt"/>
                <a:ea typeface="Be Vietnam Pro Light"/>
              </a:rPr>
              <a:t>Target Canada: </a:t>
            </a:r>
            <a:r>
              <a:rPr lang="en-US" sz="1200" dirty="0">
                <a:latin typeface="+mn-lt"/>
              </a:rPr>
              <a:t>A key factor in Target's multi billion-dollar failure </a:t>
            </a:r>
            <a:r>
              <a:rPr lang="en-US" sz="1200" dirty="0">
                <a:solidFill>
                  <a:srgbClr val="7030A0"/>
                </a:solidFill>
                <a:latin typeface="+mn-lt"/>
              </a:rPr>
              <a:t>(</a:t>
            </a:r>
            <a:r>
              <a:rPr lang="en-IN" sz="1200" dirty="0">
                <a:solidFill>
                  <a:srgbClr val="7030A0"/>
                </a:solidFill>
                <a:latin typeface="+mn-lt"/>
              </a:rPr>
              <a:t>$5.4 billion loss</a:t>
            </a:r>
            <a:r>
              <a:rPr lang="en-US" sz="1200" dirty="0">
                <a:solidFill>
                  <a:srgbClr val="7030A0"/>
                </a:solidFill>
                <a:latin typeface="+mn-lt"/>
              </a:rPr>
              <a:t>) </a:t>
            </a:r>
            <a:r>
              <a:rPr lang="en-US" sz="1200" dirty="0">
                <a:latin typeface="+mn-lt"/>
              </a:rPr>
              <a:t>in Canada was a disastrous supply chain and inventory system.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200" dirty="0">
              <a:solidFill>
                <a:schemeClr val="dk1"/>
              </a:solidFill>
              <a:latin typeface="+mn-lt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b="1" dirty="0">
                <a:latin typeface="+mn-lt"/>
              </a:rPr>
              <a:t>Nike's Forecasting Failure:</a:t>
            </a:r>
            <a:r>
              <a:rPr lang="en-US" sz="1200" dirty="0">
                <a:latin typeface="+mn-lt"/>
              </a:rPr>
              <a:t> In the early 2000s, Nike lost an estimated </a:t>
            </a:r>
            <a:r>
              <a:rPr lang="en-US" sz="1200" dirty="0">
                <a:solidFill>
                  <a:srgbClr val="7030A0"/>
                </a:solidFill>
                <a:latin typeface="+mn-lt"/>
              </a:rPr>
              <a:t>$100 million </a:t>
            </a:r>
            <a:r>
              <a:rPr lang="en-US" sz="1200" dirty="0">
                <a:latin typeface="+mn-lt"/>
              </a:rPr>
              <a:t>due to a faulty inventory management system that overestimated demand for some products while underestimating others.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b="1" dirty="0">
                <a:latin typeface="+mn-lt"/>
              </a:rPr>
              <a:t>JP Morgan Chase:</a:t>
            </a:r>
            <a:r>
              <a:rPr lang="en-US" sz="1200" dirty="0">
                <a:latin typeface="+mn-lt"/>
              </a:rPr>
              <a:t> Even in the financial sector, inventory-related errors can be costly. A famous example involved the loss of nearly </a:t>
            </a:r>
            <a:r>
              <a:rPr lang="en-US" sz="1200" dirty="0">
                <a:solidFill>
                  <a:srgbClr val="7030A0"/>
                </a:solidFill>
                <a:latin typeface="+mn-lt"/>
              </a:rPr>
              <a:t>$6 billion </a:t>
            </a:r>
            <a:r>
              <a:rPr lang="en-US" sz="1200" dirty="0">
                <a:latin typeface="+mn-lt"/>
              </a:rPr>
              <a:t>in 2012 due to faulty formulas and copy-and-paste errors in Excel spreadsheets used for tracking inventory and risk.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496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2544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dirty="0">
                <a:latin typeface="+mn-lt"/>
              </a:rPr>
              <a:t>AI to transforms master data from a </a:t>
            </a:r>
            <a:r>
              <a:rPr lang="en-US" sz="1200" dirty="0">
                <a:solidFill>
                  <a:srgbClr val="7030A0"/>
                </a:solidFill>
                <a:latin typeface="+mn-lt"/>
              </a:rPr>
              <a:t>static record to a living asset</a:t>
            </a:r>
            <a:r>
              <a:rPr lang="en-US" sz="1200" dirty="0">
                <a:latin typeface="+mn-lt"/>
              </a:rPr>
              <a:t>.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dirty="0">
              <a:solidFill>
                <a:schemeClr val="dk1"/>
              </a:solidFill>
              <a:latin typeface="+mn-lt"/>
              <a:ea typeface="Be Vietnam Pro Light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dirty="0">
              <a:solidFill>
                <a:schemeClr val="dk1"/>
              </a:solidFill>
              <a:latin typeface="+mn-lt"/>
              <a:ea typeface="Be Vietnam Pro Light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dirty="0">
                <a:latin typeface="+mn-lt"/>
              </a:rPr>
              <a:t>AI </a:t>
            </a:r>
            <a:r>
              <a:rPr lang="en-US" sz="1200" dirty="0">
                <a:solidFill>
                  <a:srgbClr val="7030A0"/>
                </a:solidFill>
                <a:latin typeface="+mn-lt"/>
              </a:rPr>
              <a:t>automates the entire data lifecycle</a:t>
            </a:r>
            <a:r>
              <a:rPr lang="en-US" sz="1200" dirty="0">
                <a:latin typeface="+mn-lt"/>
              </a:rPr>
              <a:t>, from cleansing to governance.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dirty="0">
                <a:latin typeface="+mn-lt"/>
              </a:rPr>
              <a:t>This creates a </a:t>
            </a:r>
            <a:r>
              <a:rPr lang="en-US" sz="1200" dirty="0">
                <a:solidFill>
                  <a:srgbClr val="7030A0"/>
                </a:solidFill>
                <a:latin typeface="+mn-lt"/>
              </a:rPr>
              <a:t>self-correcting</a:t>
            </a:r>
            <a:r>
              <a:rPr lang="en-US" sz="1200" dirty="0">
                <a:latin typeface="+mn-lt"/>
              </a:rPr>
              <a:t>, continuously learning data foundation.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2524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IN" sz="1200" dirty="0">
                <a:latin typeface="+mn-lt"/>
              </a:rPr>
              <a:t>Intelligent Data Ingestion &amp; Cleansing: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IN" sz="1000" b="1" dirty="0">
                <a:solidFill>
                  <a:schemeClr val="dk1"/>
                </a:solidFill>
              </a:rPr>
              <a:t>Smart Deduplication: </a:t>
            </a:r>
            <a:r>
              <a:rPr lang="en-IN" sz="1000" dirty="0">
                <a:solidFill>
                  <a:schemeClr val="dk1"/>
                </a:solidFill>
              </a:rPr>
              <a:t>Identify clean near duplicate records.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IN" sz="1000" b="1" dirty="0">
                <a:solidFill>
                  <a:schemeClr val="dk1"/>
                </a:solidFill>
              </a:rPr>
              <a:t>Data Standardization:</a:t>
            </a:r>
            <a:r>
              <a:rPr lang="en-IN" sz="1000" dirty="0">
                <a:solidFill>
                  <a:schemeClr val="dk1"/>
                </a:solidFill>
              </a:rPr>
              <a:t> Normalize data to ensure consistency.</a:t>
            </a:r>
          </a:p>
          <a:p>
            <a:pPr marL="457200" lvl="1" indent="0">
              <a:buFont typeface="Arial" panose="020B0604020202020204" pitchFamily="34" charset="0"/>
              <a:buNone/>
              <a:tabLst>
                <a:tab pos="0" algn="l"/>
              </a:tabLst>
            </a:pPr>
            <a:endParaRPr lang="en-IN" sz="1000" dirty="0">
              <a:solidFill>
                <a:schemeClr val="dk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IN" sz="1000" dirty="0">
              <a:solidFill>
                <a:schemeClr val="dk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latin typeface="+mn-lt"/>
              </a:rPr>
              <a:t>Continuous Enrichment and Predictive Insights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000" b="1" dirty="0">
                <a:solidFill>
                  <a:schemeClr val="dk1"/>
                </a:solidFill>
              </a:rPr>
              <a:t>Automated Enrichment: </a:t>
            </a:r>
            <a:r>
              <a:rPr lang="en-US" sz="1000" dirty="0">
                <a:solidFill>
                  <a:schemeClr val="dk1"/>
                </a:solidFill>
              </a:rPr>
              <a:t>AI fills in missing data fields by pulling from internal and external sources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IN" sz="1000" b="1" dirty="0">
                <a:solidFill>
                  <a:schemeClr val="dk1"/>
                </a:solidFill>
              </a:rPr>
              <a:t>Predictive Analytics: </a:t>
            </a:r>
            <a:r>
              <a:rPr lang="en-US" sz="1000" dirty="0">
                <a:solidFill>
                  <a:schemeClr val="dk1"/>
                </a:solidFill>
              </a:rPr>
              <a:t>Analyzes historical and real-time data to forecast changes.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5942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latin typeface="+mn-lt"/>
              </a:rPr>
              <a:t>Enhanced Data Quality and Accuracy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000" b="1" dirty="0">
                <a:solidFill>
                  <a:schemeClr val="dk1"/>
                </a:solidFill>
              </a:rPr>
              <a:t>Real-time Validation: </a:t>
            </a:r>
            <a:r>
              <a:rPr lang="en-US" sz="1000" dirty="0">
                <a:solidFill>
                  <a:schemeClr val="dk1"/>
                </a:solidFill>
              </a:rPr>
              <a:t>AI continuously monitors data and flags issues instantly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000" b="1" dirty="0">
                <a:solidFill>
                  <a:schemeClr val="dk1"/>
                </a:solidFill>
              </a:rPr>
              <a:t>Reduced Human Error: </a:t>
            </a:r>
            <a:r>
              <a:rPr lang="en-US" sz="1000" dirty="0">
                <a:solidFill>
                  <a:schemeClr val="dk1"/>
                </a:solidFill>
              </a:rPr>
              <a:t>Automation minimizes manual data entry.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IN" sz="1200" dirty="0">
                <a:latin typeface="+mn-lt"/>
              </a:rPr>
              <a:t>Accelerating Supply Chain Agility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000" b="1" dirty="0">
                <a:solidFill>
                  <a:schemeClr val="dk1"/>
                </a:solidFill>
              </a:rPr>
              <a:t>Faster Time-to-Market: </a:t>
            </a:r>
            <a:r>
              <a:rPr lang="en-US" sz="1000" dirty="0">
                <a:solidFill>
                  <a:schemeClr val="dk1"/>
                </a:solidFill>
              </a:rPr>
              <a:t>AI accelerates product launches with rapid data validation.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000" b="1" dirty="0">
                <a:solidFill>
                  <a:schemeClr val="dk1"/>
                </a:solidFill>
              </a:rPr>
              <a:t>Optimized Operations: </a:t>
            </a:r>
            <a:r>
              <a:rPr lang="en-US" sz="1000" dirty="0">
                <a:solidFill>
                  <a:schemeClr val="dk1"/>
                </a:solidFill>
              </a:rPr>
              <a:t>Enable smarter decisions in areas like inventory and logistics.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000" b="1" dirty="0">
                <a:solidFill>
                  <a:schemeClr val="dk1"/>
                </a:solidFill>
              </a:rPr>
              <a:t>Proactive Risk Mitigation: </a:t>
            </a:r>
            <a:r>
              <a:rPr lang="en-US" sz="1000" dirty="0">
                <a:solidFill>
                  <a:schemeClr val="dk1"/>
                </a:solidFill>
              </a:rPr>
              <a:t>Businesses can anticipate and respond to disruptions.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319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836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IN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4947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93AFB-3687-0D14-5335-0D16366F7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41888F-1FCF-37F9-4B01-0828B0016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1BFC2D-2418-54F3-1B2A-BFA8A6AF8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N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A65E1-787F-D368-4A18-54FEDB807E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6381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EAE44-1D91-A6CD-90AA-31E74CF0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8465F0-92E9-ACEB-4865-BA37F5D67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EA4C0D-9887-0108-EBF5-CB7800527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N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68F4C-A2F1-85E5-6869-87F765B33A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14A3-9AE4-4874-9AD3-2D4172299834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9428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body"/>
          </p:nvPr>
        </p:nvSpPr>
        <p:spPr>
          <a:xfrm>
            <a:off x="7200" y="-720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title"/>
          </p:nvPr>
        </p:nvSpPr>
        <p:spPr>
          <a:xfrm>
            <a:off x="457200" y="2908440"/>
            <a:ext cx="3861720" cy="1685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G_NUMBER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84120" y="1953000"/>
            <a:ext cx="6575760" cy="799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  <a:t>xx%</a:t>
            </a:r>
            <a:endParaRPr lang="fr-FR" sz="6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_1_1_2_1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8;p13"/>
          <p:cNvSpPr/>
          <p:nvPr/>
        </p:nvSpPr>
        <p:spPr>
          <a:xfrm>
            <a:off x="1912680" y="228600"/>
            <a:ext cx="7017480" cy="46861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81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body"/>
          </p:nvPr>
        </p:nvSpPr>
        <p:spPr>
          <a:xfrm>
            <a:off x="402480" y="316080"/>
            <a:ext cx="3006720" cy="4511160"/>
          </a:xfrm>
          <a:prstGeom prst="rect">
            <a:avLst/>
          </a:prstGeom>
          <a:noFill/>
          <a:ln w="0">
            <a:noFill/>
          </a:ln>
          <a:effectLst>
            <a:outerShdw blurRad="57240" dist="19080" dir="5400000" rotWithShape="0">
              <a:srgbClr val="000000">
                <a:alpha val="50000"/>
              </a:srgbClr>
            </a:outerShdw>
          </a:effectLst>
        </p:spPr>
        <p:txBody>
          <a:bodyPr lIns="90000" tIns="45000" rIns="90000" bIns="4500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title"/>
          </p:nvPr>
        </p:nvSpPr>
        <p:spPr>
          <a:xfrm>
            <a:off x="4156560" y="354600"/>
            <a:ext cx="41695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title"/>
          </p:nvPr>
        </p:nvSpPr>
        <p:spPr>
          <a:xfrm>
            <a:off x="4180320" y="3891240"/>
            <a:ext cx="86400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4180320" y="200376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title"/>
          </p:nvPr>
        </p:nvSpPr>
        <p:spPr>
          <a:xfrm>
            <a:off x="4180320" y="263304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title"/>
          </p:nvPr>
        </p:nvSpPr>
        <p:spPr>
          <a:xfrm>
            <a:off x="4180320" y="326196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>
          <a:xfrm>
            <a:off x="4180320" y="137448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62;p14"/>
          <p:cNvSpPr/>
          <p:nvPr/>
        </p:nvSpPr>
        <p:spPr>
          <a:xfrm>
            <a:off x="20736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81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27400" y="456480"/>
            <a:ext cx="5562360" cy="698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_COLUMN_TEXT_1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66;p15"/>
          <p:cNvSpPr/>
          <p:nvPr/>
        </p:nvSpPr>
        <p:spPr>
          <a:xfrm>
            <a:off x="186120" y="164160"/>
            <a:ext cx="79801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81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65200" y="321840"/>
            <a:ext cx="4961520" cy="1698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702800" y="2306880"/>
            <a:ext cx="3823920" cy="25138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721120" y="279360"/>
            <a:ext cx="3055320" cy="4584240"/>
          </a:xfrm>
          <a:prstGeom prst="rect">
            <a:avLst/>
          </a:prstGeom>
          <a:noFill/>
          <a:ln w="0">
            <a:noFill/>
          </a:ln>
          <a:effectLst>
            <a:outerShdw blurRad="57240" dist="19080" dir="5400000" rotWithShape="0">
              <a:srgbClr val="000000">
                <a:alpha val="50000"/>
              </a:srgbClr>
            </a:outerShdw>
          </a:effectLst>
        </p:spPr>
        <p:txBody>
          <a:bodyPr lIns="90000" tIns="45000" rIns="90000" bIns="4500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_ONLY_1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71;p16"/>
          <p:cNvSpPr/>
          <p:nvPr/>
        </p:nvSpPr>
        <p:spPr>
          <a:xfrm>
            <a:off x="20736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81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46840" y="32328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_ONLY_2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_1_2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76;p18"/>
          <p:cNvSpPr/>
          <p:nvPr/>
        </p:nvSpPr>
        <p:spPr>
          <a:xfrm flipH="1">
            <a:off x="20664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2694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992240" y="2691000"/>
            <a:ext cx="102636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title"/>
          </p:nvPr>
        </p:nvSpPr>
        <p:spPr>
          <a:xfrm>
            <a:off x="2013840" y="1530000"/>
            <a:ext cx="98316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title"/>
          </p:nvPr>
        </p:nvSpPr>
        <p:spPr>
          <a:xfrm>
            <a:off x="2013840" y="3852000"/>
            <a:ext cx="98316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title"/>
          </p:nvPr>
        </p:nvSpPr>
        <p:spPr>
          <a:xfrm>
            <a:off x="559440" y="322920"/>
            <a:ext cx="83408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_1_1_1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8094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85;p19"/>
          <p:cNvSpPr/>
          <p:nvPr/>
        </p:nvSpPr>
        <p:spPr>
          <a:xfrm flipH="1">
            <a:off x="20664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2694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62680" y="31932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title"/>
          </p:nvPr>
        </p:nvSpPr>
        <p:spPr>
          <a:xfrm>
            <a:off x="6166440" y="334512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title"/>
          </p:nvPr>
        </p:nvSpPr>
        <p:spPr>
          <a:xfrm>
            <a:off x="6170760" y="148896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title"/>
          </p:nvPr>
        </p:nvSpPr>
        <p:spPr>
          <a:xfrm>
            <a:off x="3462480" y="1487880"/>
            <a:ext cx="86400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title"/>
          </p:nvPr>
        </p:nvSpPr>
        <p:spPr>
          <a:xfrm>
            <a:off x="3461760" y="334512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title"/>
          </p:nvPr>
        </p:nvSpPr>
        <p:spPr>
          <a:xfrm>
            <a:off x="837720" y="148896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7"/>
          <p:cNvSpPr>
            <a:spLocks noGrp="1"/>
          </p:cNvSpPr>
          <p:nvPr>
            <p:ph type="title"/>
          </p:nvPr>
        </p:nvSpPr>
        <p:spPr>
          <a:xfrm>
            <a:off x="837720" y="3345120"/>
            <a:ext cx="865440" cy="31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Be Vietnam Pro Light"/>
                <a:ea typeface="Be Vietnam Pro Light"/>
              </a:rPr>
              <a:t>xx%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_1_1_1_1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100;p20"/>
          <p:cNvSpPr/>
          <p:nvPr/>
        </p:nvSpPr>
        <p:spPr>
          <a:xfrm>
            <a:off x="20736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81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65640" y="882360"/>
            <a:ext cx="4029120" cy="7545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4500" b="0" u="none" strike="noStrike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  <a:t>xx%</a:t>
            </a:r>
            <a:endParaRPr lang="fr-FR" sz="4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title"/>
          </p:nvPr>
        </p:nvSpPr>
        <p:spPr>
          <a:xfrm>
            <a:off x="665640" y="2944800"/>
            <a:ext cx="4029120" cy="7545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4500" b="0" u="none" strike="noStrike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  <a:t>xx%</a:t>
            </a:r>
            <a:endParaRPr lang="fr-FR" sz="4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780520" y="306720"/>
            <a:ext cx="2854800" cy="4529520"/>
          </a:xfrm>
          <a:prstGeom prst="rect">
            <a:avLst/>
          </a:prstGeom>
          <a:noFill/>
          <a:ln w="0">
            <a:noFill/>
          </a:ln>
          <a:effectLst>
            <a:outerShdw blurRad="57240" dist="19080" dir="5400000" rotWithShape="0">
              <a:srgbClr val="000000">
                <a:alpha val="50000"/>
              </a:srgbClr>
            </a:outerShdw>
          </a:effectLst>
        </p:spPr>
        <p:txBody>
          <a:bodyPr lIns="90000" tIns="45000" rIns="90000" bIns="4500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body"/>
          </p:nvPr>
        </p:nvSpPr>
        <p:spPr>
          <a:xfrm>
            <a:off x="-7560" y="-7560"/>
            <a:ext cx="9143640" cy="5187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title"/>
          </p:nvPr>
        </p:nvSpPr>
        <p:spPr>
          <a:xfrm>
            <a:off x="504000" y="705240"/>
            <a:ext cx="3325680" cy="1059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3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title"/>
          </p:nvPr>
        </p:nvSpPr>
        <p:spPr>
          <a:xfrm>
            <a:off x="5761080" y="2996280"/>
            <a:ext cx="2287800" cy="786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Be Vietnam Pro ExtraLight"/>
                <a:ea typeface="Be Vietnam Pro ExtraLight"/>
              </a:rPr>
              <a:t>xx%</a:t>
            </a:r>
            <a:endParaRPr lang="fr-FR" sz="6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3_1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8094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107;p21"/>
          <p:cNvSpPr/>
          <p:nvPr userDrawn="1"/>
        </p:nvSpPr>
        <p:spPr>
          <a:xfrm flipH="1">
            <a:off x="20664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2694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_1_1_1_1_1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8094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112;p22"/>
          <p:cNvSpPr/>
          <p:nvPr/>
        </p:nvSpPr>
        <p:spPr>
          <a:xfrm flipH="1">
            <a:off x="20664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2694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_1_1_1_1_1_1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114;p23"/>
          <p:cNvSpPr/>
          <p:nvPr/>
        </p:nvSpPr>
        <p:spPr>
          <a:xfrm flipH="1">
            <a:off x="20664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2694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720000" y="1152360"/>
            <a:ext cx="770364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AND_TWO_COLUMNS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8094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21;p5"/>
          <p:cNvSpPr/>
          <p:nvPr/>
        </p:nvSpPr>
        <p:spPr>
          <a:xfrm flipH="1">
            <a:off x="20664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2694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66640" y="319680"/>
            <a:ext cx="834840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8094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28;p6"/>
          <p:cNvSpPr/>
          <p:nvPr/>
        </p:nvSpPr>
        <p:spPr>
          <a:xfrm flipH="1">
            <a:off x="206640" y="164160"/>
            <a:ext cx="8728920" cy="4815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2694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27040" y="2955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_COLUMN_TEXT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998160" cy="1445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1609560" y="2066040"/>
            <a:ext cx="3823920" cy="25322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715720" y="0"/>
            <a:ext cx="342792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_POINT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388160" y="1307160"/>
            <a:ext cx="6367320" cy="25290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TITLE_AND_DESCRIPTION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PTION_ONLY"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8" name="PlaceHolder 2"/>
          <p:cNvSpPr>
            <a:spLocks noGrp="1"/>
          </p:cNvSpPr>
          <p:nvPr>
            <p:ph type="title"/>
          </p:nvPr>
        </p:nvSpPr>
        <p:spPr>
          <a:xfrm>
            <a:off x="2782080" y="4323960"/>
            <a:ext cx="3658320" cy="365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et Our C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7B4802AB-34D9-DF56-90EF-1D4B5820D4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4508" y="979164"/>
            <a:ext cx="3186002" cy="31851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182843" tIns="91422" rIns="182843" bIns="91422" rtlCol="0" anchor="ctr">
            <a:noAutofit/>
          </a:bodyPr>
          <a:lstStyle>
            <a:lvl1pPr>
              <a:defRPr lang="en-US" sz="900" b="0" i="0">
                <a:latin typeface="Roboto Light" panose="02000000000000000000" pitchFamily="2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242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mple-light-2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2_1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120;p26"/>
          <p:cNvSpPr/>
          <p:nvPr/>
        </p:nvSpPr>
        <p:spPr>
          <a:xfrm>
            <a:off x="0" y="-10440"/>
            <a:ext cx="9143640" cy="118044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48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2_1_1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123;p27"/>
          <p:cNvSpPr/>
          <p:nvPr/>
        </p:nvSpPr>
        <p:spPr>
          <a:xfrm>
            <a:off x="0" y="-10440"/>
            <a:ext cx="9143640" cy="118044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728640" y="539640"/>
            <a:ext cx="3347280" cy="48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3" name="PlaceHolder 2"/>
          <p:cNvSpPr>
            <a:spLocks noGrp="1"/>
          </p:cNvSpPr>
          <p:nvPr>
            <p:ph type="title"/>
          </p:nvPr>
        </p:nvSpPr>
        <p:spPr>
          <a:xfrm>
            <a:off x="4977720" y="539640"/>
            <a:ext cx="3458160" cy="48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5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laceholder for pic"/>
          <p:cNvPicPr/>
          <p:nvPr/>
        </p:nvPicPr>
        <p:blipFill>
          <a:blip r:embed="rId2"/>
          <a:stretch/>
        </p:blipFill>
        <p:spPr>
          <a:xfrm>
            <a:off x="9360" y="-9360"/>
            <a:ext cx="914364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Google Shape;131;p28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40"/>
            <a:ext cx="9143640" cy="512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Google Shape;132;p28"/>
          <p:cNvSpPr/>
          <p:nvPr/>
        </p:nvSpPr>
        <p:spPr>
          <a:xfrm>
            <a:off x="7200" y="0"/>
            <a:ext cx="9143640" cy="5143320"/>
          </a:xfrm>
          <a:custGeom>
            <a:avLst/>
            <a:gdLst>
              <a:gd name="textAreaLeft" fmla="*/ 0 w 9143640"/>
              <a:gd name="textAreaRight" fmla="*/ 9144000 w 9143640"/>
              <a:gd name="textAreaTop" fmla="*/ 0 h 5143320"/>
              <a:gd name="textAreaBottom" fmla="*/ 5143680 h 5143320"/>
            </a:gdLst>
            <a:ahLst/>
            <a:cxnLst/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  <a:moveTo>
                  <a:pt x="11510645" y="4334320"/>
                </a:moveTo>
                <a:cubicBezTo>
                  <a:pt x="11510645" y="4476496"/>
                  <a:pt x="11395393" y="4591749"/>
                  <a:pt x="11253216" y="4591749"/>
                </a:cubicBezTo>
                <a:lnTo>
                  <a:pt x="8821483" y="4591749"/>
                </a:lnTo>
                <a:cubicBezTo>
                  <a:pt x="8679307" y="4591749"/>
                  <a:pt x="8564055" y="4707001"/>
                  <a:pt x="8564055" y="4849178"/>
                </a:cubicBezTo>
                <a:lnTo>
                  <a:pt x="8564055" y="6057202"/>
                </a:lnTo>
                <a:cubicBezTo>
                  <a:pt x="8564055" y="6199378"/>
                  <a:pt x="8448802" y="6314631"/>
                  <a:pt x="8306626" y="6314631"/>
                </a:cubicBezTo>
                <a:lnTo>
                  <a:pt x="6096000" y="6314631"/>
                </a:lnTo>
                <a:cubicBezTo>
                  <a:pt x="5953824" y="6314631"/>
                  <a:pt x="5838571" y="6199378"/>
                  <a:pt x="5838571" y="6057202"/>
                </a:cubicBezTo>
                <a:lnTo>
                  <a:pt x="5838571" y="3888105"/>
                </a:lnTo>
                <a:cubicBezTo>
                  <a:pt x="5838571" y="3745928"/>
                  <a:pt x="5723319" y="3630676"/>
                  <a:pt x="5581142" y="3630676"/>
                </a:cubicBezTo>
                <a:lnTo>
                  <a:pt x="3822002" y="3630676"/>
                </a:lnTo>
                <a:cubicBezTo>
                  <a:pt x="3679825" y="3630676"/>
                  <a:pt x="3564572" y="3515424"/>
                  <a:pt x="3564572" y="3373247"/>
                </a:cubicBezTo>
                <a:lnTo>
                  <a:pt x="3564572" y="3270250"/>
                </a:lnTo>
                <a:cubicBezTo>
                  <a:pt x="3564572" y="3128074"/>
                  <a:pt x="3449320" y="3012821"/>
                  <a:pt x="3307144" y="3012821"/>
                </a:cubicBezTo>
                <a:lnTo>
                  <a:pt x="938784" y="3012821"/>
                </a:lnTo>
                <a:cubicBezTo>
                  <a:pt x="796608" y="3012821"/>
                  <a:pt x="681355" y="2897569"/>
                  <a:pt x="681355" y="2755392"/>
                </a:cubicBezTo>
                <a:lnTo>
                  <a:pt x="681355" y="1390968"/>
                </a:lnTo>
                <a:cubicBezTo>
                  <a:pt x="681355" y="1248791"/>
                  <a:pt x="796608" y="1133539"/>
                  <a:pt x="938784" y="1133539"/>
                </a:cubicBezTo>
                <a:lnTo>
                  <a:pt x="3307144" y="1133539"/>
                </a:lnTo>
                <a:cubicBezTo>
                  <a:pt x="3449320" y="1133539"/>
                  <a:pt x="3564572" y="1145286"/>
                  <a:pt x="3564572" y="1003110"/>
                </a:cubicBezTo>
                <a:lnTo>
                  <a:pt x="3564572" y="771462"/>
                </a:lnTo>
                <a:cubicBezTo>
                  <a:pt x="3564572" y="629285"/>
                  <a:pt x="3679825" y="514032"/>
                  <a:pt x="3822002" y="514032"/>
                </a:cubicBezTo>
                <a:lnTo>
                  <a:pt x="8747569" y="514032"/>
                </a:lnTo>
                <a:cubicBezTo>
                  <a:pt x="8889746" y="514032"/>
                  <a:pt x="9004998" y="629285"/>
                  <a:pt x="9004998" y="771462"/>
                </a:cubicBezTo>
                <a:lnTo>
                  <a:pt x="9004998" y="1131824"/>
                </a:lnTo>
                <a:cubicBezTo>
                  <a:pt x="9004998" y="1274001"/>
                  <a:pt x="9120251" y="1262253"/>
                  <a:pt x="9262428" y="1262253"/>
                </a:cubicBezTo>
                <a:lnTo>
                  <a:pt x="11253216" y="1262253"/>
                </a:lnTo>
                <a:cubicBezTo>
                  <a:pt x="11395393" y="1262253"/>
                  <a:pt x="11510645" y="1377506"/>
                  <a:pt x="11510645" y="1519682"/>
                </a:cubicBezTo>
                <a:lnTo>
                  <a:pt x="11510645" y="433432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18900000"/>
          </a:grad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95697" y="2915466"/>
            <a:ext cx="4416135" cy="1685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0" u="none" strike="noStrike" noProof="0" dirty="0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  <a:t>Using AI to </a:t>
            </a:r>
            <a:br>
              <a:rPr lang="en-US" sz="3600" b="0" u="none" strike="noStrike" noProof="0" dirty="0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</a:br>
            <a:r>
              <a:rPr lang="en-US" sz="3600" b="0" u="none" strike="noStrike" noProof="0" dirty="0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  <a:t>Enable Dynamic Master Data in ERP Systems</a:t>
            </a:r>
            <a:endParaRPr lang="en-US" sz="3600" b="0" u="none" strike="noStrike" noProof="0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166553" y="291125"/>
            <a:ext cx="2237212" cy="475069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77500" lnSpcReduction="2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 noProof="0" dirty="0">
                <a:solidFill>
                  <a:schemeClr val="dk1"/>
                </a:solidFill>
                <a:effectLst/>
                <a:uFillTx/>
                <a:latin typeface="Akatab"/>
                <a:ea typeface="Akatab"/>
              </a:rPr>
              <a:t>Transforming static records into agile, actionable insights.</a:t>
            </a:r>
            <a:endParaRPr lang="en-US" sz="14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69" name="Google Shape;135;p28"/>
          <p:cNvSpPr/>
          <p:nvPr/>
        </p:nvSpPr>
        <p:spPr>
          <a:xfrm>
            <a:off x="6694297" y="4109454"/>
            <a:ext cx="2117193" cy="2769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 noProof="0" dirty="0">
                <a:solidFill>
                  <a:schemeClr val="dk1"/>
                </a:solidFill>
                <a:effectLst/>
                <a:uFillTx/>
                <a:latin typeface="Arial"/>
              </a:rPr>
              <a:t>Achint Bhatnagar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161125F-2B19-FBE3-56B7-24A856C330D6}"/>
              </a:ext>
            </a:extLst>
          </p:cNvPr>
          <p:cNvSpPr/>
          <p:nvPr/>
        </p:nvSpPr>
        <p:spPr>
          <a:xfrm>
            <a:off x="-1" y="0"/>
            <a:ext cx="9144001" cy="51434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rtlCol="0" anchor="t">
            <a:noAutofit/>
          </a:bodyPr>
          <a:lstStyle/>
          <a:p>
            <a:pPr algn="l"/>
            <a:endParaRPr lang="en-IN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D374E98-0438-0FC6-1CC5-967A2389A29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056" y="399415"/>
            <a:ext cx="3185172" cy="318517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3D1EF1-B7BA-51D1-5928-50ADE5A31E96}"/>
              </a:ext>
            </a:extLst>
          </p:cNvPr>
          <p:cNvSpPr txBox="1"/>
          <p:nvPr/>
        </p:nvSpPr>
        <p:spPr>
          <a:xfrm>
            <a:off x="2404310" y="0"/>
            <a:ext cx="3738231" cy="60016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8800" b="1">
                <a:solidFill>
                  <a:schemeClr val="tx2"/>
                </a:solidFill>
                <a:latin typeface="Roboto" panose="02000000000000000000" pitchFamily="2" charset="0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pPr algn="ctr"/>
            <a:r>
              <a:rPr lang="en-US" sz="3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Achint Bhatnagar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CFBA82-7830-06FA-858A-173EA1DAAD05}"/>
              </a:ext>
            </a:extLst>
          </p:cNvPr>
          <p:cNvSpPr/>
          <p:nvPr/>
        </p:nvSpPr>
        <p:spPr>
          <a:xfrm>
            <a:off x="6142541" y="3401162"/>
            <a:ext cx="2873789" cy="1580091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rtlCol="0" anchor="t">
            <a:noAutofit/>
          </a:bodyPr>
          <a:lstStyle/>
          <a:p>
            <a:pPr algn="l"/>
            <a:endParaRPr lang="en-IN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BEF5A-88D3-595A-776A-DA7AD1CBA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541" y="3483952"/>
            <a:ext cx="2873789" cy="14231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B8E234-82F3-212F-5E9D-AB475715B6C8}"/>
              </a:ext>
            </a:extLst>
          </p:cNvPr>
          <p:cNvSpPr txBox="1"/>
          <p:nvPr/>
        </p:nvSpPr>
        <p:spPr>
          <a:xfrm>
            <a:off x="3765895" y="682954"/>
            <a:ext cx="5250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IN" sz="1500" dirty="0"/>
              <a:t>21 years working on enterprise systems and processes.</a:t>
            </a:r>
          </a:p>
          <a:p>
            <a:pPr marL="285750" indent="-285750">
              <a:buFontTx/>
              <a:buChar char="-"/>
            </a:pPr>
            <a:endParaRPr lang="en-IN" sz="1500" dirty="0"/>
          </a:p>
          <a:p>
            <a:pPr marL="285750" indent="-285750">
              <a:buFontTx/>
              <a:buChar char="-"/>
            </a:pPr>
            <a:r>
              <a:rPr lang="en-IN" sz="1500" dirty="0"/>
              <a:t>12 years in life sciences.</a:t>
            </a:r>
          </a:p>
          <a:p>
            <a:pPr marL="285750" indent="-285750">
              <a:buFontTx/>
              <a:buChar char="-"/>
            </a:pPr>
            <a:endParaRPr lang="en-IN" sz="1500" dirty="0"/>
          </a:p>
          <a:p>
            <a:pPr marL="285750" indent="-285750">
              <a:buFontTx/>
              <a:buChar char="-"/>
            </a:pPr>
            <a:r>
              <a:rPr lang="en-IN" sz="1500" dirty="0"/>
              <a:t>Start up, Scale up, Early and Late discovery, Clinical and Commercial supply chains. </a:t>
            </a:r>
          </a:p>
          <a:p>
            <a:endParaRPr lang="en-IN" sz="1500" dirty="0"/>
          </a:p>
          <a:p>
            <a:r>
              <a:rPr lang="en-IN" sz="1500" b="1" dirty="0"/>
              <a:t>Industries: </a:t>
            </a:r>
          </a:p>
          <a:p>
            <a:r>
              <a:rPr lang="en-IN" sz="1500" dirty="0"/>
              <a:t>Aero &amp; Defence, CPG, Hi Tech, Manufacturing</a:t>
            </a:r>
          </a:p>
          <a:p>
            <a:endParaRPr lang="en-IN" sz="1500" dirty="0"/>
          </a:p>
          <a:p>
            <a:r>
              <a:rPr lang="en-IN" sz="1500" dirty="0"/>
              <a:t>Biotech, Cell Therapy, Medical Electronics (Devices), Pharma (Small Molecule).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4CA4AC-E633-C453-771C-4086DE4426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0" t="34685" r="24761" b="6699"/>
          <a:stretch>
            <a:fillRect/>
          </a:stretch>
        </p:blipFill>
        <p:spPr>
          <a:xfrm>
            <a:off x="1066616" y="3701093"/>
            <a:ext cx="1324052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89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08B68-7839-4E05-AD0B-3BBEC06E5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202;p31" title="futuristic-fantasy-scene-with-abstract-costume (2).jpg">
            <a:extLst>
              <a:ext uri="{FF2B5EF4-FFF2-40B4-BE49-F238E27FC236}">
                <a16:creationId xmlns:a16="http://schemas.microsoft.com/office/drawing/2014/main" id="{AFEA5615-7E9F-C082-CE90-076E54D09570}"/>
              </a:ext>
            </a:extLst>
          </p:cNvPr>
          <p:cNvSpPr/>
          <p:nvPr/>
        </p:nvSpPr>
        <p:spPr>
          <a:xfrm>
            <a:off x="5721120" y="279360"/>
            <a:ext cx="3055320" cy="4584240"/>
          </a:xfrm>
          <a:prstGeom prst="roundRect">
            <a:avLst>
              <a:gd name="adj" fmla="val 7585"/>
            </a:avLst>
          </a:prstGeom>
          <a:blipFill rotWithShape="0">
            <a:blip r:embed="rId3"/>
            <a:srcRect/>
            <a:stretch/>
          </a:blip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82" name="PlaceHolder 1">
            <a:extLst>
              <a:ext uri="{FF2B5EF4-FFF2-40B4-BE49-F238E27FC236}">
                <a16:creationId xmlns:a16="http://schemas.microsoft.com/office/drawing/2014/main" id="{CF50C361-83D3-20FB-B858-E22DDFDEF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60" y="287281"/>
            <a:ext cx="4962240" cy="631964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600" b="0" u="none" strike="noStrike" noProof="0" dirty="0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  <a:t>Agenda</a:t>
            </a:r>
            <a:endParaRPr lang="en-US" sz="2600" b="0" u="none" strike="noStrike" noProof="0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5C6025-2E99-CFB0-21BA-E424839A556A}"/>
              </a:ext>
            </a:extLst>
          </p:cNvPr>
          <p:cNvSpPr txBox="1"/>
          <p:nvPr/>
        </p:nvSpPr>
        <p:spPr>
          <a:xfrm>
            <a:off x="223032" y="3426602"/>
            <a:ext cx="58279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N" sz="16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7094A12-7905-D440-912C-36A9F1DF1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60" y="1835531"/>
            <a:ext cx="52575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Challenge</a:t>
            </a:r>
            <a:r>
              <a:rPr kumimoji="0" lang="en-US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</a:t>
            </a: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/>
              <a:t>Agility: The Game Changer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Improvements</a:t>
            </a:r>
            <a:endParaRPr kumimoji="0" lang="LID4096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Cases </a:t>
            </a:r>
          </a:p>
        </p:txBody>
      </p:sp>
    </p:spTree>
    <p:extLst>
      <p:ext uri="{BB962C8B-B14F-4D97-AF65-F5344CB8AC3E}">
        <p14:creationId xmlns:p14="http://schemas.microsoft.com/office/powerpoint/2010/main" val="3456361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202;p31" title="futuristic-fantasy-scene-with-abstract-costume (2).jpg"/>
          <p:cNvSpPr/>
          <p:nvPr/>
        </p:nvSpPr>
        <p:spPr>
          <a:xfrm>
            <a:off x="5956648" y="154668"/>
            <a:ext cx="3055320" cy="4853749"/>
          </a:xfrm>
          <a:prstGeom prst="roundRect">
            <a:avLst>
              <a:gd name="adj" fmla="val 7585"/>
            </a:avLst>
          </a:prstGeom>
          <a:blipFill rotWithShape="0">
            <a:blip r:embed="rId3"/>
            <a:srcRect/>
            <a:stretch/>
          </a:blip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30823" y="300146"/>
            <a:ext cx="4962240" cy="728945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600" noProof="0" dirty="0">
                <a:solidFill>
                  <a:schemeClr val="dk1"/>
                </a:solidFill>
                <a:latin typeface="Aboreto"/>
                <a:ea typeface="Aboreto"/>
              </a:rPr>
              <a:t>Challenges</a:t>
            </a:r>
            <a:endParaRPr lang="en-US" sz="2600" b="0" u="none" strike="noStrike" noProof="0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5515BF-110C-0EAD-F973-D836A7E76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23" y="1795707"/>
            <a:ext cx="538968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Static master data = outdated, siloed, rigid </a:t>
            </a:r>
            <a:endParaRPr kumimoji="0" lang="en-US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LID4096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Rapid change, unclear dependencies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</a:t>
            </a: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ariable output, unpredictable demand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360685" y="784926"/>
            <a:ext cx="3861408" cy="356443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000" dirty="0">
                <a:latin typeface="Arial" panose="020B0604020202020204" pitchFamily="34" charset="0"/>
                <a:ea typeface="+mn-ea"/>
                <a:cs typeface="+mn-cs"/>
              </a:rPr>
              <a:t>Slow Decision-Making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2000" dirty="0"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000" dirty="0">
                <a:latin typeface="Arial" panose="020B0604020202020204" pitchFamily="34" charset="0"/>
                <a:ea typeface="+mn-ea"/>
                <a:cs typeface="+mn-cs"/>
              </a:rPr>
              <a:t>Operational Inefficiencies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2000" dirty="0"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000" dirty="0">
                <a:latin typeface="Arial" panose="020B0604020202020204" pitchFamily="34" charset="0"/>
                <a:ea typeface="+mn-ea"/>
                <a:cs typeface="+mn-cs"/>
              </a:rPr>
              <a:t>Poor Visibility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2000" dirty="0"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000" dirty="0">
                <a:latin typeface="Arial" panose="020B0604020202020204" pitchFamily="34" charset="0"/>
                <a:ea typeface="+mn-ea"/>
                <a:cs typeface="+mn-cs"/>
              </a:rPr>
              <a:t>Inability to Scale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2000" dirty="0"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000" dirty="0">
                <a:latin typeface="Arial" panose="020B0604020202020204" pitchFamily="34" charset="0"/>
                <a:ea typeface="+mn-ea"/>
                <a:cs typeface="+mn-cs"/>
              </a:rPr>
              <a:t>Financial loss</a:t>
            </a:r>
          </a:p>
        </p:txBody>
      </p:sp>
      <p:sp>
        <p:nvSpPr>
          <p:cNvPr id="10" name="Google Shape;202;p31">
            <a:extLst>
              <a:ext uri="{FF2B5EF4-FFF2-40B4-BE49-F238E27FC236}">
                <a16:creationId xmlns:a16="http://schemas.microsoft.com/office/drawing/2014/main" id="{1FB07456-E4BD-82F8-F019-9F36FD6262DB}"/>
              </a:ext>
            </a:extLst>
          </p:cNvPr>
          <p:cNvSpPr/>
          <p:nvPr/>
        </p:nvSpPr>
        <p:spPr>
          <a:xfrm>
            <a:off x="4222093" y="301338"/>
            <a:ext cx="4696277" cy="2680853"/>
          </a:xfrm>
          <a:prstGeom prst="roundRect">
            <a:avLst>
              <a:gd name="adj" fmla="val 7585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209;p32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560" y="-7560"/>
            <a:ext cx="9143640" cy="5187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Google Shape;210;p32"/>
          <p:cNvSpPr/>
          <p:nvPr/>
        </p:nvSpPr>
        <p:spPr>
          <a:xfrm>
            <a:off x="0" y="-10800"/>
            <a:ext cx="9143640" cy="5194440"/>
          </a:xfrm>
          <a:custGeom>
            <a:avLst/>
            <a:gdLst>
              <a:gd name="textAreaLeft" fmla="*/ 0 w 9143640"/>
              <a:gd name="textAreaRight" fmla="*/ 9144000 w 9143640"/>
              <a:gd name="textAreaTop" fmla="*/ 0 h 5194440"/>
              <a:gd name="textAreaBottom" fmla="*/ 5194800 h 5194440"/>
            </a:gdLst>
            <a:ahLst/>
            <a:cxnLst/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  <a:moveTo>
                  <a:pt x="11394757" y="3293936"/>
                </a:moveTo>
                <a:cubicBezTo>
                  <a:pt x="11394757" y="3459290"/>
                  <a:pt x="11260709" y="3593338"/>
                  <a:pt x="11095355" y="3593338"/>
                </a:cubicBezTo>
                <a:lnTo>
                  <a:pt x="7411339" y="3593338"/>
                </a:lnTo>
                <a:cubicBezTo>
                  <a:pt x="7245985" y="3593338"/>
                  <a:pt x="7111937" y="3727387"/>
                  <a:pt x="7111937" y="3892741"/>
                </a:cubicBezTo>
                <a:lnTo>
                  <a:pt x="7111937" y="5664454"/>
                </a:lnTo>
                <a:cubicBezTo>
                  <a:pt x="7111937" y="5829808"/>
                  <a:pt x="6977888" y="5963857"/>
                  <a:pt x="6812534" y="5963857"/>
                </a:cubicBezTo>
                <a:lnTo>
                  <a:pt x="1096645" y="5963857"/>
                </a:lnTo>
                <a:cubicBezTo>
                  <a:pt x="931291" y="5963857"/>
                  <a:pt x="797243" y="5829808"/>
                  <a:pt x="797243" y="5664454"/>
                </a:cubicBezTo>
                <a:lnTo>
                  <a:pt x="797243" y="2976436"/>
                </a:lnTo>
                <a:cubicBezTo>
                  <a:pt x="797243" y="2811082"/>
                  <a:pt x="931291" y="2677033"/>
                  <a:pt x="1096645" y="2677033"/>
                </a:cubicBezTo>
                <a:lnTo>
                  <a:pt x="4521708" y="2677033"/>
                </a:lnTo>
                <a:cubicBezTo>
                  <a:pt x="4687062" y="2677033"/>
                  <a:pt x="4821111" y="2542985"/>
                  <a:pt x="4821111" y="2377631"/>
                </a:cubicBezTo>
                <a:lnTo>
                  <a:pt x="4821111" y="1193610"/>
                </a:lnTo>
                <a:cubicBezTo>
                  <a:pt x="4821111" y="1028255"/>
                  <a:pt x="4955159" y="894207"/>
                  <a:pt x="5120513" y="894207"/>
                </a:cubicBezTo>
                <a:lnTo>
                  <a:pt x="11095355" y="894207"/>
                </a:lnTo>
                <a:cubicBezTo>
                  <a:pt x="11260709" y="894207"/>
                  <a:pt x="11394757" y="1028255"/>
                  <a:pt x="11394757" y="1193610"/>
                </a:cubicBezTo>
                <a:lnTo>
                  <a:pt x="11394757" y="3293999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8094000"/>
          </a:grad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75" name="Google Shape;211;p32"/>
          <p:cNvSpPr/>
          <p:nvPr/>
        </p:nvSpPr>
        <p:spPr>
          <a:xfrm>
            <a:off x="5572080" y="2962440"/>
            <a:ext cx="2676240" cy="82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70823080" tIns="414360" rIns="870823080" bIns="414360" anchor="t">
            <a:normAutofit fontScale="25000" lnSpcReduction="20000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title"/>
          </p:nvPr>
        </p:nvSpPr>
        <p:spPr>
          <a:xfrm>
            <a:off x="316523" y="704880"/>
            <a:ext cx="3512077" cy="1056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dirty="0"/>
              <a:t>Agility: The Game Changer</a:t>
            </a:r>
            <a:endParaRPr lang="en-US" sz="3300" b="0" u="none" strike="noStrike" noProof="0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7E3A804F-7736-A4EF-9639-84C5810F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0375" y="3262320"/>
            <a:ext cx="3248890" cy="1056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marL="0" indent="0">
              <a:buNone/>
            </a:pPr>
            <a:r>
              <a:rPr lang="en-US" sz="3600" dirty="0"/>
              <a:t>AI: Making Data Dynamic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202;p31" title="futuristic-fantasy-scene-with-abstract-costume (2).jpg"/>
          <p:cNvSpPr/>
          <p:nvPr/>
        </p:nvSpPr>
        <p:spPr>
          <a:xfrm>
            <a:off x="5935865" y="182648"/>
            <a:ext cx="3055320" cy="4584240"/>
          </a:xfrm>
          <a:prstGeom prst="roundRect">
            <a:avLst>
              <a:gd name="adj" fmla="val 7585"/>
            </a:avLst>
          </a:prstGeom>
          <a:blipFill rotWithShape="0">
            <a:blip r:embed="rId3"/>
            <a:srcRect/>
            <a:stretch/>
          </a:blip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B48459-23E4-6AEB-61C7-33B695DE4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52" y="590963"/>
            <a:ext cx="476543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Living, learning master data </a:t>
            </a:r>
            <a:endParaRPr kumimoji="0" lang="en-US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LID4096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Automated cleansing &amp; governance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LID4096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ID4096" altLang="LID4096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Self-correcting foundation </a:t>
            </a: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20DCD00A-3801-B7E0-15D8-919DCCE76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23" y="300146"/>
            <a:ext cx="4962240" cy="728945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600" b="0" u="none" strike="noStrike" dirty="0">
                <a:solidFill>
                  <a:schemeClr val="dk1"/>
                </a:solidFill>
                <a:effectLst/>
                <a:uFillTx/>
                <a:latin typeface="Aboreto"/>
              </a:rPr>
              <a:t>What does Agility Mean </a:t>
            </a:r>
            <a:endParaRPr lang="en-US" sz="2600" b="0" u="none" strike="noStrike" noProof="0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9813C-A270-4955-4C13-2508775A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2;p31" title="futuristic-fantasy-scene-with-abstract-costume (2).jpg">
            <a:extLst>
              <a:ext uri="{FF2B5EF4-FFF2-40B4-BE49-F238E27FC236}">
                <a16:creationId xmlns:a16="http://schemas.microsoft.com/office/drawing/2014/main" id="{1B62C88F-C080-200A-17DB-A4C792848386}"/>
              </a:ext>
            </a:extLst>
          </p:cNvPr>
          <p:cNvSpPr/>
          <p:nvPr/>
        </p:nvSpPr>
        <p:spPr>
          <a:xfrm>
            <a:off x="5935865" y="179882"/>
            <a:ext cx="3055320" cy="4751008"/>
          </a:xfrm>
          <a:prstGeom prst="roundRect">
            <a:avLst>
              <a:gd name="adj" fmla="val 7585"/>
            </a:avLst>
          </a:prstGeom>
          <a:blipFill rotWithShape="0">
            <a:blip r:embed="rId3"/>
            <a:srcRect/>
            <a:stretch/>
          </a:blip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5B8A51F-A814-F6D7-7C6F-A64FA479F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49" y="1278113"/>
            <a:ext cx="278716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ID4096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Deduplicate</a:t>
            </a: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Standardize</a:t>
            </a: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Enrich </a:t>
            </a: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LID4096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Predict </a:t>
            </a:r>
          </a:p>
        </p:txBody>
      </p:sp>
      <p:sp>
        <p:nvSpPr>
          <p:cNvPr id="6" name="PlaceHolder 1">
            <a:extLst>
              <a:ext uri="{FF2B5EF4-FFF2-40B4-BE49-F238E27FC236}">
                <a16:creationId xmlns:a16="http://schemas.microsoft.com/office/drawing/2014/main" id="{7808E2C9-3520-1980-E988-B45BE9D44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23" y="300146"/>
            <a:ext cx="4962240" cy="728945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600" dirty="0">
                <a:solidFill>
                  <a:schemeClr val="dk1"/>
                </a:solidFill>
                <a:latin typeface="Aboreto"/>
              </a:rPr>
              <a:t>Improvements - </a:t>
            </a:r>
            <a:r>
              <a:rPr lang="LID4096" altLang="LID4096" sz="2600" dirty="0">
                <a:solidFill>
                  <a:schemeClr val="dk1"/>
                </a:solidFill>
                <a:latin typeface="Aboreto"/>
              </a:rPr>
              <a:t>Data Cleansing </a:t>
            </a:r>
            <a:r>
              <a:rPr lang="en-US" sz="2600" dirty="0">
                <a:solidFill>
                  <a:schemeClr val="dk1"/>
                </a:solidFill>
                <a:latin typeface="Aboret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9325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819CC-5BF7-BC75-9FEA-7033A43BC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202;p31">
            <a:extLst>
              <a:ext uri="{FF2B5EF4-FFF2-40B4-BE49-F238E27FC236}">
                <a16:creationId xmlns:a16="http://schemas.microsoft.com/office/drawing/2014/main" id="{9331CC47-02F6-E0A6-3976-6E5A0A8E0704}"/>
              </a:ext>
            </a:extLst>
          </p:cNvPr>
          <p:cNvSpPr/>
          <p:nvPr/>
        </p:nvSpPr>
        <p:spPr>
          <a:xfrm>
            <a:off x="5935865" y="182648"/>
            <a:ext cx="3055320" cy="4584240"/>
          </a:xfrm>
          <a:prstGeom prst="roundRect">
            <a:avLst>
              <a:gd name="adj" fmla="val 7585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D59D35-B3C6-EABC-B2CF-F5A77022E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256" y="1635089"/>
            <a:ext cx="276957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Quality </a:t>
            </a: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LID4096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Real-time checks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Fewer errors </a:t>
            </a: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LID4096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LID4096" altLang="LID4096" sz="2000" dirty="0">
                <a:latin typeface="Arial" panose="020B0604020202020204" pitchFamily="34" charset="0"/>
              </a:rPr>
              <a:t>Risk mitigation </a:t>
            </a: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D783686B-6F10-9FEC-8FBC-03216A919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23" y="300146"/>
            <a:ext cx="4962240" cy="728945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600" b="0" u="none" strike="noStrike" dirty="0">
                <a:solidFill>
                  <a:schemeClr val="dk1"/>
                </a:solidFill>
                <a:effectLst/>
                <a:uFillTx/>
                <a:latin typeface="Aboreto"/>
              </a:rPr>
              <a:t>Improvements </a:t>
            </a:r>
            <a:endParaRPr lang="en-US" sz="2600" b="0" u="none" strike="noStrike" noProof="0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9108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ekPhoenix - Data Imputation">
            <a:hlinkClick r:id="" action="ppaction://media"/>
            <a:extLst>
              <a:ext uri="{FF2B5EF4-FFF2-40B4-BE49-F238E27FC236}">
                <a16:creationId xmlns:a16="http://schemas.microsoft.com/office/drawing/2014/main" id="{108012E4-5636-136D-FF1E-89409F0CB2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48679"/>
            <a:ext cx="9149325" cy="464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E2EE6-A4B1-7E02-61EA-087A0CB9D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209;p32">
            <a:extLst>
              <a:ext uri="{FF2B5EF4-FFF2-40B4-BE49-F238E27FC236}">
                <a16:creationId xmlns:a16="http://schemas.microsoft.com/office/drawing/2014/main" id="{8D6944A4-0584-F8D0-04F7-556C7AF65327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646" y="453656"/>
            <a:ext cx="8064708" cy="410417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Google Shape;210;p32">
            <a:extLst>
              <a:ext uri="{FF2B5EF4-FFF2-40B4-BE49-F238E27FC236}">
                <a16:creationId xmlns:a16="http://schemas.microsoft.com/office/drawing/2014/main" id="{FD161474-B428-0E9D-5996-9B99A5242822}"/>
              </a:ext>
            </a:extLst>
          </p:cNvPr>
          <p:cNvSpPr/>
          <p:nvPr/>
        </p:nvSpPr>
        <p:spPr>
          <a:xfrm>
            <a:off x="0" y="-10800"/>
            <a:ext cx="9143640" cy="5194440"/>
          </a:xfrm>
          <a:custGeom>
            <a:avLst/>
            <a:gdLst>
              <a:gd name="textAreaLeft" fmla="*/ 0 w 9143640"/>
              <a:gd name="textAreaRight" fmla="*/ 9144000 w 9143640"/>
              <a:gd name="textAreaTop" fmla="*/ 0 h 5194440"/>
              <a:gd name="textAreaBottom" fmla="*/ 5194800 h 5194440"/>
            </a:gdLst>
            <a:ahLst/>
            <a:cxnLst/>
            <a:rect l="textAreaLeft" t="textAreaTop" r="textAreaRight" b="textAreaBottom"/>
            <a:pathLst>
              <a:path w="12192000" h="6858000">
                <a:moveTo>
                  <a:pt x="0" y="0"/>
                </a:move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  <a:moveTo>
                  <a:pt x="11394757" y="3293936"/>
                </a:moveTo>
                <a:cubicBezTo>
                  <a:pt x="11394757" y="3459290"/>
                  <a:pt x="11260709" y="3593338"/>
                  <a:pt x="11095355" y="3593338"/>
                </a:cubicBezTo>
                <a:lnTo>
                  <a:pt x="7411339" y="3593338"/>
                </a:lnTo>
                <a:cubicBezTo>
                  <a:pt x="7245985" y="3593338"/>
                  <a:pt x="7111937" y="3727387"/>
                  <a:pt x="7111937" y="3892741"/>
                </a:cubicBezTo>
                <a:lnTo>
                  <a:pt x="7111937" y="5664454"/>
                </a:lnTo>
                <a:cubicBezTo>
                  <a:pt x="7111937" y="5829808"/>
                  <a:pt x="6977888" y="5963857"/>
                  <a:pt x="6812534" y="5963857"/>
                </a:cubicBezTo>
                <a:lnTo>
                  <a:pt x="1096645" y="5963857"/>
                </a:lnTo>
                <a:cubicBezTo>
                  <a:pt x="931291" y="5963857"/>
                  <a:pt x="797243" y="5829808"/>
                  <a:pt x="797243" y="5664454"/>
                </a:cubicBezTo>
                <a:lnTo>
                  <a:pt x="797243" y="2976436"/>
                </a:lnTo>
                <a:cubicBezTo>
                  <a:pt x="797243" y="2811082"/>
                  <a:pt x="931291" y="2677033"/>
                  <a:pt x="1096645" y="2677033"/>
                </a:cubicBezTo>
                <a:lnTo>
                  <a:pt x="4521708" y="2677033"/>
                </a:lnTo>
                <a:cubicBezTo>
                  <a:pt x="4687062" y="2677033"/>
                  <a:pt x="4821111" y="2542985"/>
                  <a:pt x="4821111" y="2377631"/>
                </a:cubicBezTo>
                <a:lnTo>
                  <a:pt x="4821111" y="1193610"/>
                </a:lnTo>
                <a:cubicBezTo>
                  <a:pt x="4821111" y="1028255"/>
                  <a:pt x="4955159" y="894207"/>
                  <a:pt x="5120513" y="894207"/>
                </a:cubicBezTo>
                <a:lnTo>
                  <a:pt x="11095355" y="894207"/>
                </a:lnTo>
                <a:cubicBezTo>
                  <a:pt x="11260709" y="894207"/>
                  <a:pt x="11394757" y="1028255"/>
                  <a:pt x="11394757" y="1193610"/>
                </a:cubicBezTo>
                <a:lnTo>
                  <a:pt x="11394757" y="3293999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8094000"/>
          </a:gradFill>
          <a:ln w="0">
            <a:noFill/>
          </a:ln>
          <a:effectLst>
            <a:outerShdw blurRad="57240" dist="1908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88" name="Google Shape;211;p32">
            <a:extLst>
              <a:ext uri="{FF2B5EF4-FFF2-40B4-BE49-F238E27FC236}">
                <a16:creationId xmlns:a16="http://schemas.microsoft.com/office/drawing/2014/main" id="{37DFD9F5-64B9-95AC-281A-B1D5420A5D56}"/>
              </a:ext>
            </a:extLst>
          </p:cNvPr>
          <p:cNvSpPr/>
          <p:nvPr/>
        </p:nvSpPr>
        <p:spPr>
          <a:xfrm>
            <a:off x="5572080" y="2962440"/>
            <a:ext cx="2676240" cy="82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70823080" tIns="414360" rIns="870823080" bIns="414360" anchor="t">
            <a:normAutofit fontScale="25000" lnSpcReduction="20000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 noProof="0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90" name="PlaceHolder 2">
            <a:extLst>
              <a:ext uri="{FF2B5EF4-FFF2-40B4-BE49-F238E27FC236}">
                <a16:creationId xmlns:a16="http://schemas.microsoft.com/office/drawing/2014/main" id="{4C97B3EC-D4BE-E3D7-57F1-F7121EF6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5" y="649462"/>
            <a:ext cx="3082635" cy="1056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 noProof="0" dirty="0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  <a:t>Use Cases</a:t>
            </a:r>
            <a:endParaRPr lang="en-US" sz="3300" b="0" u="none" strike="noStrike" noProof="0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0884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2">
            <a:extLst>
              <a:ext uri="{FF2B5EF4-FFF2-40B4-BE49-F238E27FC236}">
                <a16:creationId xmlns:a16="http://schemas.microsoft.com/office/drawing/2014/main" id="{951A1097-07BD-58E3-6A26-3B29D7AC6203}"/>
              </a:ext>
            </a:extLst>
          </p:cNvPr>
          <p:cNvSpPr txBox="1">
            <a:spLocks/>
          </p:cNvSpPr>
          <p:nvPr/>
        </p:nvSpPr>
        <p:spPr>
          <a:xfrm>
            <a:off x="208283" y="762000"/>
            <a:ext cx="8644772" cy="4267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</a:tabLst>
            </a:pPr>
            <a:r>
              <a:rPr lang="en-US" sz="1400" dirty="0">
                <a:latin typeface="+mn-lt"/>
              </a:rPr>
              <a:t>Problem Statement</a:t>
            </a:r>
          </a:p>
          <a:p>
            <a:pPr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Rapid changes in the supply chain. Closing multiple plants, changing distribution setups.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Master Data across your systems is currently incorrect and incomplete</a:t>
            </a:r>
            <a:r>
              <a:rPr lang="en-US" sz="1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br>
              <a:rPr lang="en-US" sz="1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</a:br>
            <a:endParaRPr lang="en-US" sz="1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en-US" sz="1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r>
              <a:rPr lang="en-US" sz="1400" dirty="0">
                <a:latin typeface="+mn-lt"/>
              </a:rPr>
              <a:t>Impact</a:t>
            </a:r>
          </a:p>
          <a:p>
            <a:pPr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Incorrect purchases. (Wrong Quantities, Wrong Items) 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Too little shelf life for the quantities available. (Expiration)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Manual checking (Resource Impact). No trust on systems. (Change Management)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000" dirty="0">
              <a:solidFill>
                <a:schemeClr val="dk1"/>
              </a:solidFill>
            </a:endParaRPr>
          </a:p>
          <a:p>
            <a:pPr>
              <a:tabLst>
                <a:tab pos="0" algn="l"/>
              </a:tabLst>
            </a:pPr>
            <a:endParaRPr lang="en-IN" sz="1200" dirty="0">
              <a:latin typeface="+mn-lt"/>
            </a:endParaRPr>
          </a:p>
          <a:p>
            <a:pPr>
              <a:tabLst>
                <a:tab pos="0" algn="l"/>
              </a:tabLst>
            </a:pPr>
            <a:endParaRPr lang="en-IN" sz="1200" dirty="0">
              <a:latin typeface="+mn-lt"/>
            </a:endParaRPr>
          </a:p>
          <a:p>
            <a:pPr>
              <a:tabLst>
                <a:tab pos="0" algn="l"/>
              </a:tabLst>
            </a:pPr>
            <a:r>
              <a:rPr lang="en-IN" sz="1400" dirty="0">
                <a:latin typeface="+mn-lt"/>
              </a:rPr>
              <a:t>Solution</a:t>
            </a:r>
          </a:p>
          <a:p>
            <a:pPr>
              <a:tabLst>
                <a:tab pos="0" algn="l"/>
              </a:tabLst>
            </a:pPr>
            <a:endParaRPr lang="en-IN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Use AI based MD tools to update the MD every day / week / month.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Tool identifies and flags inconsistencies in the data.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Tool help with scale up scenarios. With both dependent and independent demands.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Update incomplete data based on Supply Chain principals / guidelines for different parameters.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4B9476-D588-25A5-7B39-3B466CF4967F}"/>
              </a:ext>
            </a:extLst>
          </p:cNvPr>
          <p:cNvSpPr txBox="1"/>
          <p:nvPr/>
        </p:nvSpPr>
        <p:spPr>
          <a:xfrm>
            <a:off x="562130" y="321731"/>
            <a:ext cx="8366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Reducing Purchasing Errors and Wastage Through Automated Master Data Correction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4D1BE-2DFC-9AD1-3B96-9B22E58F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2">
            <a:extLst>
              <a:ext uri="{FF2B5EF4-FFF2-40B4-BE49-F238E27FC236}">
                <a16:creationId xmlns:a16="http://schemas.microsoft.com/office/drawing/2014/main" id="{639EA0AB-C01D-E17D-6C4D-2969B5F8F4DB}"/>
              </a:ext>
            </a:extLst>
          </p:cNvPr>
          <p:cNvSpPr txBox="1">
            <a:spLocks/>
          </p:cNvSpPr>
          <p:nvPr/>
        </p:nvSpPr>
        <p:spPr>
          <a:xfrm>
            <a:off x="208283" y="762000"/>
            <a:ext cx="8644772" cy="4267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</a:tabLst>
            </a:pPr>
            <a:r>
              <a:rPr lang="en-US" sz="1400" dirty="0">
                <a:latin typeface="+mn-lt"/>
              </a:rPr>
              <a:t>Problem Statement</a:t>
            </a:r>
          </a:p>
          <a:p>
            <a:pPr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Chemical reaction (small molecule) or biological reaction (biologics) and how much of the antibody will be produced is not an exact science in the real-world applications. 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Based on different temperature and pressure conditions and many other parameters, efficiency of reaction changes.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Output can never be guaranteed based on previous batches. Each batch is different and to a certain extend “uncontrolled”. </a:t>
            </a:r>
          </a:p>
          <a:p>
            <a:br>
              <a:rPr lang="en-US" sz="1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</a:br>
            <a:endParaRPr lang="en-US" sz="1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r>
              <a:rPr lang="en-US" sz="1400" dirty="0">
                <a:latin typeface="+mn-lt"/>
              </a:rPr>
              <a:t>Impact</a:t>
            </a:r>
          </a:p>
          <a:p>
            <a:pPr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Volumes being produced can be estimated but not confirmed.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Raw materials used can also not be exact. 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000" dirty="0">
              <a:solidFill>
                <a:schemeClr val="dk1"/>
              </a:solidFill>
            </a:endParaRPr>
          </a:p>
          <a:p>
            <a:pPr>
              <a:tabLst>
                <a:tab pos="0" algn="l"/>
              </a:tabLst>
            </a:pPr>
            <a:endParaRPr lang="en-IN" sz="1200" dirty="0">
              <a:latin typeface="+mn-lt"/>
            </a:endParaRPr>
          </a:p>
          <a:p>
            <a:pPr>
              <a:tabLst>
                <a:tab pos="0" algn="l"/>
              </a:tabLst>
            </a:pPr>
            <a:r>
              <a:rPr lang="en-IN" sz="1400" dirty="0">
                <a:latin typeface="+mn-lt"/>
              </a:rPr>
              <a:t>Solution</a:t>
            </a:r>
          </a:p>
          <a:p>
            <a:pPr>
              <a:tabLst>
                <a:tab pos="0" algn="l"/>
              </a:tabLst>
            </a:pPr>
            <a:endParaRPr lang="en-IN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Give the data from historian, data lake </a:t>
            </a:r>
            <a:r>
              <a:rPr lang="en-US" sz="1200" dirty="0" err="1">
                <a:solidFill>
                  <a:schemeClr val="dk1"/>
                </a:solidFill>
              </a:rPr>
              <a:t>etc</a:t>
            </a:r>
            <a:r>
              <a:rPr lang="en-US" sz="1200" dirty="0">
                <a:solidFill>
                  <a:schemeClr val="dk1"/>
                </a:solidFill>
              </a:rPr>
              <a:t> to the AI tool.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Have the tool analyze existing data. Storing the batch parameters is a GMP requirement.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Let the AI tool control process order range of quantities of raw materials / output. (ICH Topic Q7 GMP for API) </a:t>
            </a:r>
            <a:r>
              <a:rPr lang="en-IN" sz="1200" dirty="0">
                <a:solidFill>
                  <a:schemeClr val="dk1"/>
                </a:solidFill>
              </a:rPr>
              <a:t>(CPMP/ICH/4106/00).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900" dirty="0">
              <a:solidFill>
                <a:schemeClr val="dk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38F699-C586-3046-87CA-D0A2175B533A}"/>
              </a:ext>
            </a:extLst>
          </p:cNvPr>
          <p:cNvSpPr txBox="1"/>
          <p:nvPr/>
        </p:nvSpPr>
        <p:spPr>
          <a:xfrm>
            <a:off x="562130" y="321731"/>
            <a:ext cx="8366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API Manufacturer (Small molecule or biologics)</a:t>
            </a:r>
          </a:p>
        </p:txBody>
      </p:sp>
    </p:spTree>
    <p:extLst>
      <p:ext uri="{BB962C8B-B14F-4D97-AF65-F5344CB8AC3E}">
        <p14:creationId xmlns:p14="http://schemas.microsoft.com/office/powerpoint/2010/main" val="1134951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D9EBB-6F1E-58BE-85AE-32AD81B4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2">
            <a:extLst>
              <a:ext uri="{FF2B5EF4-FFF2-40B4-BE49-F238E27FC236}">
                <a16:creationId xmlns:a16="http://schemas.microsoft.com/office/drawing/2014/main" id="{567106CF-10DB-7001-105E-18E26680184D}"/>
              </a:ext>
            </a:extLst>
          </p:cNvPr>
          <p:cNvSpPr txBox="1">
            <a:spLocks/>
          </p:cNvSpPr>
          <p:nvPr/>
        </p:nvSpPr>
        <p:spPr>
          <a:xfrm>
            <a:off x="208283" y="762000"/>
            <a:ext cx="8644772" cy="4267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</a:tabLst>
            </a:pPr>
            <a:r>
              <a:rPr lang="en-US" sz="1400" dirty="0">
                <a:latin typeface="+mn-lt"/>
              </a:rPr>
              <a:t>Problem Statement</a:t>
            </a:r>
          </a:p>
          <a:p>
            <a:pPr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How much media should be provided to produce the max cells fastest.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What parameters, guidelines will decide when, what and how much media should be provided.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In case the cells stop growing, do we stop or continue or change something to reduce “out of spec” situations.</a:t>
            </a:r>
          </a:p>
          <a:p>
            <a:endParaRPr lang="en-US" sz="1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en-US" sz="1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r>
              <a:rPr lang="en-US" sz="1400" dirty="0">
                <a:latin typeface="+mn-lt"/>
              </a:rPr>
              <a:t>Impact</a:t>
            </a:r>
          </a:p>
          <a:p>
            <a:pPr>
              <a:tabLst>
                <a:tab pos="0" algn="l"/>
              </a:tabLst>
            </a:pPr>
            <a:endParaRPr lang="en-US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Batches get rejected or have deviations.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Patient care deteriorates. 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000" dirty="0">
              <a:solidFill>
                <a:schemeClr val="dk1"/>
              </a:solidFill>
            </a:endParaRPr>
          </a:p>
          <a:p>
            <a:pPr>
              <a:tabLst>
                <a:tab pos="0" algn="l"/>
              </a:tabLst>
            </a:pPr>
            <a:endParaRPr lang="en-IN" sz="1200" dirty="0">
              <a:latin typeface="+mn-lt"/>
            </a:endParaRPr>
          </a:p>
          <a:p>
            <a:pPr>
              <a:tabLst>
                <a:tab pos="0" algn="l"/>
              </a:tabLst>
            </a:pPr>
            <a:r>
              <a:rPr lang="en-IN" sz="1400" dirty="0">
                <a:latin typeface="+mn-lt"/>
              </a:rPr>
              <a:t>Solution</a:t>
            </a:r>
          </a:p>
          <a:p>
            <a:pPr>
              <a:tabLst>
                <a:tab pos="0" algn="l"/>
              </a:tabLst>
            </a:pPr>
            <a:endParaRPr lang="en-IN" sz="12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Give the data from historian, data lake </a:t>
            </a:r>
            <a:r>
              <a:rPr lang="en-US" sz="1200" dirty="0" err="1">
                <a:solidFill>
                  <a:schemeClr val="dk1"/>
                </a:solidFill>
              </a:rPr>
              <a:t>etc</a:t>
            </a:r>
            <a:r>
              <a:rPr lang="en-US" sz="1200" dirty="0">
                <a:solidFill>
                  <a:schemeClr val="dk1"/>
                </a:solidFill>
              </a:rPr>
              <a:t> to the AI tool.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Have the tool analyze existing data. Storing the batch parameters is a GMP requirement.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200" dirty="0">
                <a:solidFill>
                  <a:schemeClr val="dk1"/>
                </a:solidFill>
              </a:rPr>
              <a:t>Let the AI tool control process order range of quantities of raw materials / output. (ICH Topic Q7 GMP for API) </a:t>
            </a:r>
            <a:r>
              <a:rPr lang="en-IN" sz="1200" dirty="0">
                <a:solidFill>
                  <a:schemeClr val="dk1"/>
                </a:solidFill>
              </a:rPr>
              <a:t>(CPMP/ICH/4106/00).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900" dirty="0">
              <a:solidFill>
                <a:schemeClr val="dk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333071-C0E9-57F8-C315-0A27A60EC687}"/>
              </a:ext>
            </a:extLst>
          </p:cNvPr>
          <p:cNvSpPr txBox="1"/>
          <p:nvPr/>
        </p:nvSpPr>
        <p:spPr>
          <a:xfrm>
            <a:off x="562130" y="321731"/>
            <a:ext cx="8366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Cell Therapy Manufacturer (Media manufacturing)</a:t>
            </a:r>
          </a:p>
        </p:txBody>
      </p:sp>
    </p:spTree>
    <p:extLst>
      <p:ext uri="{BB962C8B-B14F-4D97-AF65-F5344CB8AC3E}">
        <p14:creationId xmlns:p14="http://schemas.microsoft.com/office/powerpoint/2010/main" val="2356915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 idx="4294967295"/>
          </p:nvPr>
        </p:nvSpPr>
        <p:spPr>
          <a:xfrm>
            <a:off x="666720" y="495360"/>
            <a:ext cx="5086080" cy="1056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0" u="none" strike="noStrike" noProof="0" dirty="0">
                <a:solidFill>
                  <a:schemeClr val="dk1"/>
                </a:solidFill>
                <a:effectLst/>
                <a:uFillTx/>
                <a:latin typeface="Aboreto"/>
                <a:ea typeface="Aboreto"/>
              </a:rPr>
              <a:t>Thank you!</a:t>
            </a:r>
            <a:endParaRPr lang="en-US" sz="4000" b="0" u="none" strike="noStrike" noProof="0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 idx="4294967295"/>
          </p:nvPr>
        </p:nvSpPr>
        <p:spPr>
          <a:xfrm>
            <a:off x="5185219" y="3669203"/>
            <a:ext cx="3360905" cy="823666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dirty="0">
                <a:solidFill>
                  <a:schemeClr val="dk1"/>
                </a:solidFill>
                <a:latin typeface="Aboreto"/>
                <a:cs typeface="+mj-cs"/>
              </a:rPr>
              <a:t>Questions?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I Tools News by Slidesgo">
  <a:themeElements>
    <a:clrScheme name="Simple Light">
      <a:dk1>
        <a:srgbClr val="191919"/>
      </a:dk1>
      <a:lt1>
        <a:srgbClr val="FFFFFF"/>
      </a:lt1>
      <a:dk2>
        <a:srgbClr val="595959"/>
      </a:dk2>
      <a:lt2>
        <a:srgbClr val="D9D9D9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blipFill rotWithShape="0">
          <a:blip xmlns:r="http://schemas.openxmlformats.org/officeDocument/2006/relationships" r:embed="rId1"/>
          <a:srcRect/>
          <a:stretch/>
        </a:blipFill>
        <a:ln w="0">
          <a:noFill/>
        </a:ln>
        <a:effectLst>
          <a:outerShdw blurRad="57240" dist="19080" dir="5400000" algn="bl" rotWithShape="0">
            <a:srgbClr val="000000">
              <a:alpha val="50000"/>
            </a:srgbClr>
          </a:outerShdw>
        </a:effectLst>
      </a:spPr>
      <a:bodyPr lIns="90000" tIns="45000" rIns="90000" bIns="45000" anchor="t">
        <a:noAutofit/>
      </a:bodyPr>
      <a:lstStyle>
        <a:defPPr algn="l">
          <a:defRPr sz="1800" b="0" u="none" strike="noStrike" noProof="0" dirty="0">
            <a:solidFill>
              <a:srgbClr val="000000"/>
            </a:solidFill>
            <a:effectLst/>
            <a:uFillTx/>
            <a:latin typeface="OpenSymbol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a:style>
    </a:spDef>
  </a:objectDefaults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FFFFFF"/>
      </a:dk1>
      <a:lt1>
        <a:srgbClr val="22244E"/>
      </a:lt1>
      <a:dk2>
        <a:srgbClr val="503259"/>
      </a:dk2>
      <a:lt2>
        <a:srgbClr val="765186"/>
      </a:lt2>
      <a:accent1>
        <a:srgbClr val="B07CC6"/>
      </a:accent1>
      <a:accent2>
        <a:srgbClr val="FAF6E7"/>
      </a:accent2>
      <a:accent3>
        <a:srgbClr val="E3DFD2"/>
      </a:accent3>
      <a:accent4>
        <a:srgbClr val="FFFFFF"/>
      </a:accent4>
      <a:accent5>
        <a:srgbClr val="FFFFFF"/>
      </a:accent5>
      <a:accent6>
        <a:srgbClr val="FFFFFF"/>
      </a:accent6>
      <a:hlink>
        <a:srgbClr val="765186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1442</TotalTime>
  <Words>1089</Words>
  <Application>Microsoft Office PowerPoint</Application>
  <PresentationFormat>On-screen Show (16:9)</PresentationFormat>
  <Paragraphs>197</Paragraphs>
  <Slides>15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Aboreto</vt:lpstr>
      <vt:lpstr>Akatab</vt:lpstr>
      <vt:lpstr>Arial</vt:lpstr>
      <vt:lpstr>Be Vietnam Pro ExtraLight</vt:lpstr>
      <vt:lpstr>Be Vietnam Pro Light</vt:lpstr>
      <vt:lpstr>Calibri</vt:lpstr>
      <vt:lpstr>fkGroteskNeue</vt:lpstr>
      <vt:lpstr>OpenSymbol</vt:lpstr>
      <vt:lpstr>Roboto Light</vt:lpstr>
      <vt:lpstr>Symbol</vt:lpstr>
      <vt:lpstr>Wingdings</vt:lpstr>
      <vt:lpstr>AI Tools News by Slidesgo</vt:lpstr>
      <vt:lpstr>Slidesgo Final Pages</vt:lpstr>
      <vt:lpstr>Using AI to  Enable Dynamic Master Data in ERP Systems</vt:lpstr>
      <vt:lpstr>PowerPoint Presentation</vt:lpstr>
      <vt:lpstr>Agenda</vt:lpstr>
      <vt:lpstr>Challenges</vt:lpstr>
      <vt:lpstr>PowerPoint Presentation</vt:lpstr>
      <vt:lpstr>Agility: The Game Changer</vt:lpstr>
      <vt:lpstr>What does Agility Mean </vt:lpstr>
      <vt:lpstr>Improvements - Data Cleansing  </vt:lpstr>
      <vt:lpstr>Improvements </vt:lpstr>
      <vt:lpstr>PowerPoint Presentation</vt:lpstr>
      <vt:lpstr>Use Cases</vt:lpstr>
      <vt:lpstr>PowerPoint Presentation</vt:lpstr>
      <vt:lpstr>PowerPoint Presentation</vt:lpstr>
      <vt:lpstr>PowerPoint Presentation</vt:lpstr>
      <vt:lpstr>Thank you!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Achint</dc:creator>
  <cp:lastModifiedBy>Achint Bhatnagar</cp:lastModifiedBy>
  <cp:revision>10</cp:revision>
  <dcterms:modified xsi:type="dcterms:W3CDTF">2025-11-21T09:49:52Z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2025-08-11T12:30:32Z</dcterms:created>
  <dc:creator>Unknown Creator</dc:creator>
  <dc:description/>
  <dc:language>en-US</dc:language>
  <cp:lastModifiedBy>Unknown Creator</cp:lastModifiedBy>
  <dcterms:modified xsi:type="dcterms:W3CDTF">2025-08-11T12:30:32Z</dcterms:modified>
  <cp:revision>0</cp:revision>
  <dc:subject/>
  <dc:title>Untitled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es">
    <vt:r8>12</vt:r8>
  </property>
</Properties>
</file>